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9"/>
  </p:notesMasterIdLst>
  <p:handoutMasterIdLst>
    <p:handoutMasterId r:id="rId30"/>
  </p:handoutMasterIdLst>
  <p:sldIdLst>
    <p:sldId id="256" r:id="rId2"/>
    <p:sldId id="261" r:id="rId3"/>
    <p:sldId id="257" r:id="rId4"/>
    <p:sldId id="258" r:id="rId5"/>
    <p:sldId id="259" r:id="rId6"/>
    <p:sldId id="260" r:id="rId7"/>
    <p:sldId id="262" r:id="rId8"/>
    <p:sldId id="263" r:id="rId9"/>
    <p:sldId id="264" r:id="rId10"/>
    <p:sldId id="265" r:id="rId11"/>
    <p:sldId id="266" r:id="rId12"/>
    <p:sldId id="268" r:id="rId13"/>
    <p:sldId id="270" r:id="rId14"/>
    <p:sldId id="287" r:id="rId15"/>
    <p:sldId id="271" r:id="rId16"/>
    <p:sldId id="272" r:id="rId17"/>
    <p:sldId id="275" r:id="rId18"/>
    <p:sldId id="274" r:id="rId19"/>
    <p:sldId id="276" r:id="rId20"/>
    <p:sldId id="277" r:id="rId21"/>
    <p:sldId id="278" r:id="rId22"/>
    <p:sldId id="280" r:id="rId23"/>
    <p:sldId id="281" r:id="rId24"/>
    <p:sldId id="279" r:id="rId25"/>
    <p:sldId id="282" r:id="rId26"/>
    <p:sldId id="286" r:id="rId27"/>
    <p:sldId id="288" r:id="rId28"/>
  </p:sldIdLst>
  <p:sldSz cx="9144000" cy="6858000" type="screen4x3"/>
  <p:notesSz cx="6858000" cy="9144000"/>
  <p:custDataLst>
    <p:tags r:id="rId31"/>
  </p:custDataLst>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000099"/>
    <a:srgbClr val="915E3F"/>
    <a:srgbClr val="993300"/>
    <a:srgbClr val="CCECFF"/>
    <a:srgbClr val="CC33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9681" autoAdjust="0"/>
  </p:normalViewPr>
  <p:slideViewPr>
    <p:cSldViewPr>
      <p:cViewPr varScale="1">
        <p:scale>
          <a:sx n="99" d="100"/>
          <a:sy n="99" d="100"/>
        </p:scale>
        <p:origin x="18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notesViewPr>
    <p:cSldViewPr>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371D54D-6484-4E71-BC0A-097B37A3ED3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4099" name="Rectangle 3">
            <a:extLst>
              <a:ext uri="{FF2B5EF4-FFF2-40B4-BE49-F238E27FC236}">
                <a16:creationId xmlns:a16="http://schemas.microsoft.com/office/drawing/2014/main" id="{58E82DFD-AF17-41B3-96CB-E5143728EBD1}"/>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7A01BD1D-0F53-4E9D-BDBA-09BE45BCAB7B}"/>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4101" name="Rectangle 5">
            <a:extLst>
              <a:ext uri="{FF2B5EF4-FFF2-40B4-BE49-F238E27FC236}">
                <a16:creationId xmlns:a16="http://schemas.microsoft.com/office/drawing/2014/main" id="{31B9E689-6E48-4405-A6A4-90C895B2F2FA}"/>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42CC66C-2070-48A7-9CD2-A5CAEC2DF2D5}" type="slidenum">
              <a:rPr lang="es-ES" altLang="es-ES"/>
              <a:pPr>
                <a:defRPr/>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70D7BA9-7C19-46CC-AE90-0E5DD9B855D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3075" name="Rectangle 3">
            <a:extLst>
              <a:ext uri="{FF2B5EF4-FFF2-40B4-BE49-F238E27FC236}">
                <a16:creationId xmlns:a16="http://schemas.microsoft.com/office/drawing/2014/main" id="{55E63A96-4030-4C09-878C-FDB7B9F35A5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DA931F29-1D46-4BCC-874F-FC5EA712D60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5EEFAFD0-431E-4160-8F46-9713B06639E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a:extLst>
              <a:ext uri="{FF2B5EF4-FFF2-40B4-BE49-F238E27FC236}">
                <a16:creationId xmlns:a16="http://schemas.microsoft.com/office/drawing/2014/main" id="{E01CBC4F-E4D2-4437-98AE-CBE0BB3A95F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3079" name="Rectangle 7">
            <a:extLst>
              <a:ext uri="{FF2B5EF4-FFF2-40B4-BE49-F238E27FC236}">
                <a16:creationId xmlns:a16="http://schemas.microsoft.com/office/drawing/2014/main" id="{C68F1319-496F-411A-A8B4-1538D60D5E1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4927F7F-7007-4235-BEF0-2DD2AD5F0CCD}"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imagen de diapositiva 1">
            <a:extLst>
              <a:ext uri="{FF2B5EF4-FFF2-40B4-BE49-F238E27FC236}">
                <a16:creationId xmlns:a16="http://schemas.microsoft.com/office/drawing/2014/main" id="{494E8B2B-3E17-4EE4-BF6B-53B10BB71772}"/>
              </a:ext>
            </a:extLst>
          </p:cNvPr>
          <p:cNvSpPr>
            <a:spLocks noGrp="1" noRot="1" noChangeAspect="1" noChangeArrowheads="1" noTextEdit="1"/>
          </p:cNvSpPr>
          <p:nvPr>
            <p:ph type="sldImg"/>
          </p:nvPr>
        </p:nvSpPr>
        <p:spPr>
          <a:ln/>
        </p:spPr>
      </p:sp>
      <p:sp>
        <p:nvSpPr>
          <p:cNvPr id="9219" name="Marcador de notas 2">
            <a:extLst>
              <a:ext uri="{FF2B5EF4-FFF2-40B4-BE49-F238E27FC236}">
                <a16:creationId xmlns:a16="http://schemas.microsoft.com/office/drawing/2014/main" id="{2D79F831-21CB-46DA-A84B-3A3D1DDC4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a:latin typeface="Arial" panose="020B0604020202020204" pitchFamily="34" charset="0"/>
              </a:rPr>
              <a:t>El término </a:t>
            </a:r>
            <a:r>
              <a:rPr lang="es-ES" altLang="es-ES" b="1">
                <a:latin typeface="Arial" panose="020B0604020202020204" pitchFamily="34" charset="0"/>
              </a:rPr>
              <a:t>off-the-shelf</a:t>
            </a:r>
            <a:r>
              <a:rPr lang="es-ES" altLang="es-ES">
                <a:latin typeface="Arial" panose="020B0604020202020204" pitchFamily="34" charset="0"/>
              </a:rPr>
              <a:t> se refiere a productos o soluciones que están disponibles para su uso inmediato, sin necesidad de personalización o desarrollo adicional. Son productos "listos para usar" que se fabrican en masa y se venden a un mercado amplio.</a:t>
            </a:r>
          </a:p>
        </p:txBody>
      </p:sp>
      <p:sp>
        <p:nvSpPr>
          <p:cNvPr id="9220" name="Marcador de número de diapositiva 3">
            <a:extLst>
              <a:ext uri="{FF2B5EF4-FFF2-40B4-BE49-F238E27FC236}">
                <a16:creationId xmlns:a16="http://schemas.microsoft.com/office/drawing/2014/main" id="{886F8714-C8C5-4120-97ED-AF8A69BAF5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BFDF68-5ADF-4D9A-AA22-05AF04D3F40F}" type="slidenum">
              <a:rPr lang="es-ES" altLang="es-ES" smtClean="0"/>
              <a:pPr/>
              <a:t>3</a:t>
            </a:fld>
            <a:endParaRPr lang="es-ES" alt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a:noFill/>
        </p:spPr>
        <p:txBody>
          <a:bodyPr/>
          <a:lstStyle/>
          <a:p>
            <a:r>
              <a:rPr lang="en-US" dirty="0"/>
              <a:t>Click to edit Master title style</a:t>
            </a:r>
            <a:endParaRPr lang="es-E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s-ES"/>
          </a:p>
        </p:txBody>
      </p:sp>
    </p:spTree>
    <p:extLst>
      <p:ext uri="{BB962C8B-B14F-4D97-AF65-F5344CB8AC3E}">
        <p14:creationId xmlns:p14="http://schemas.microsoft.com/office/powerpoint/2010/main" val="354460700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14030244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53188"/>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0" y="0"/>
            <a:ext cx="6705600" cy="6453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637208672"/>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46021" y="1978925"/>
            <a:ext cx="8507412" cy="371475"/>
          </a:xfrm>
          <a:prstGeom prst="rect">
            <a:avLst/>
          </a:prstGeom>
        </p:spPr>
        <p:txBody>
          <a:bodyPr/>
          <a:lstStyle/>
          <a:p>
            <a:r>
              <a:rPr lang="en-US" dirty="0"/>
              <a:t>Click to edit Master title style</a:t>
            </a:r>
            <a:endParaRPr lang="es-ES" dirty="0"/>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quarter" idx="2"/>
          </p:nvPr>
        </p:nvSpPr>
        <p:spPr>
          <a:xfrm>
            <a:off x="4648200" y="1196975"/>
            <a:ext cx="4495800" cy="2551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Content Placeholder 4"/>
          <p:cNvSpPr>
            <a:spLocks noGrp="1"/>
          </p:cNvSpPr>
          <p:nvPr>
            <p:ph sz="quarter" idx="3"/>
          </p:nvPr>
        </p:nvSpPr>
        <p:spPr>
          <a:xfrm>
            <a:off x="4648200" y="3900488"/>
            <a:ext cx="4495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92332315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507412" cy="371475"/>
          </a:xfrm>
          <a:prstGeom prst="rect">
            <a:avLst/>
          </a:prstGeom>
        </p:spPr>
        <p:txBody>
          <a:bodyPr/>
          <a:lstStyle/>
          <a:p>
            <a:r>
              <a:rPr lang="en-US"/>
              <a:t>Click to edit Master title style</a:t>
            </a:r>
            <a:endParaRPr lang="es-ES"/>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36569858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itle 1"/>
          <p:cNvSpPr>
            <a:spLocks noGrp="1"/>
          </p:cNvSpPr>
          <p:nvPr>
            <p:ph type="ctrTitle"/>
          </p:nvPr>
        </p:nvSpPr>
        <p:spPr>
          <a:xfrm>
            <a:off x="3851920" y="116632"/>
            <a:ext cx="5292080" cy="648072"/>
          </a:xfrm>
          <a:prstGeom prst="rect">
            <a:avLst/>
          </a:prstGeom>
          <a:noFill/>
        </p:spPr>
        <p:txBody>
          <a:bodyPr/>
          <a:lstStyle>
            <a:lvl1pPr>
              <a:defRPr sz="2000"/>
            </a:lvl1pPr>
          </a:lstStyle>
          <a:p>
            <a:r>
              <a:rPr lang="en-US" dirty="0"/>
              <a:t>Click to edit Master title style</a:t>
            </a:r>
            <a:endParaRPr lang="es-ES" dirty="0"/>
          </a:p>
        </p:txBody>
      </p:sp>
    </p:spTree>
    <p:extLst>
      <p:ext uri="{BB962C8B-B14F-4D97-AF65-F5344CB8AC3E}">
        <p14:creationId xmlns:p14="http://schemas.microsoft.com/office/powerpoint/2010/main" val="1291456727"/>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EDFE0-9FCF-4039-8238-BBE3F0EDF45B}"/>
              </a:ext>
            </a:extLst>
          </p:cNvPr>
          <p:cNvSpPr txBox="1">
            <a:spLocks/>
          </p:cNvSpPr>
          <p:nvPr userDrawn="1"/>
        </p:nvSpPr>
        <p:spPr bwMode="auto">
          <a:xfrm>
            <a:off x="4427538" y="71438"/>
            <a:ext cx="4716462" cy="785812"/>
          </a:xfrm>
          <a:prstGeom prst="rect">
            <a:avLst/>
          </a:prstGeom>
          <a:noFill/>
          <a:ln w="9525">
            <a:noFill/>
            <a:miter lim="800000"/>
            <a:headEnd/>
            <a:tailEnd/>
          </a:ln>
        </p:spPr>
        <p:txBody>
          <a:bodyPr anchor="ctr"/>
          <a:lst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a:lstStyle>
          <a:p>
            <a:pPr>
              <a:defRPr/>
            </a:pPr>
            <a:r>
              <a:rPr lang="en-US" sz="2000" kern="0" dirty="0"/>
              <a:t>Click to edit Master title style</a:t>
            </a:r>
            <a:endParaRPr lang="es-ES" sz="2000" kern="0" dirty="0"/>
          </a:p>
        </p:txBody>
      </p:sp>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277806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965382691"/>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s-E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5560482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23595009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99093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s-E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1087267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9435918"/>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B14F7FCE-B634-4B9E-87C0-67060F0F3EE3}"/>
              </a:ext>
            </a:extLst>
          </p:cNvPr>
          <p:cNvSpPr>
            <a:spLocks noGrp="1" noChangeArrowheads="1"/>
          </p:cNvSpPr>
          <p:nvPr>
            <p:ph type="body" idx="1"/>
          </p:nvPr>
        </p:nvSpPr>
        <p:spPr bwMode="auto">
          <a:xfrm>
            <a:off x="0" y="857250"/>
            <a:ext cx="9144000"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32" name="Text Box 6">
            <a:extLst>
              <a:ext uri="{FF2B5EF4-FFF2-40B4-BE49-F238E27FC236}">
                <a16:creationId xmlns:a16="http://schemas.microsoft.com/office/drawing/2014/main" id="{233EE86C-CD3C-475E-87AC-B8917B6A91F0}"/>
              </a:ext>
            </a:extLst>
          </p:cNvPr>
          <p:cNvSpPr txBox="1">
            <a:spLocks noChangeArrowheads="1"/>
          </p:cNvSpPr>
          <p:nvPr userDrawn="1"/>
        </p:nvSpPr>
        <p:spPr bwMode="auto">
          <a:xfrm>
            <a:off x="8572500" y="6624638"/>
            <a:ext cx="503238" cy="3048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defRPr/>
            </a:pPr>
            <a:fld id="{EC2157F1-D703-4865-8E99-F2D3E07DE204}" type="slidenum">
              <a:rPr lang="es-ES" altLang="es-ES" sz="1400" b="1" smtClean="0">
                <a:solidFill>
                  <a:srgbClr val="0000FF"/>
                </a:solidFill>
              </a:rPr>
              <a:pPr algn="ctr" eaLnBrk="1" hangingPunct="1">
                <a:spcBef>
                  <a:spcPct val="50000"/>
                </a:spcBef>
                <a:defRPr/>
              </a:pPr>
              <a:t>‹Nº›</a:t>
            </a:fld>
            <a:endParaRPr lang="es-ES" altLang="es-ES" sz="1400" b="1" dirty="0">
              <a:solidFill>
                <a:srgbClr val="0000FF"/>
              </a:solidFill>
            </a:endParaRPr>
          </a:p>
        </p:txBody>
      </p:sp>
    </p:spTree>
  </p:cSld>
  <p:clrMap bg1="lt1" tx1="dk1" bg2="lt2" tx2="dk2" accent1="accent1" accent2="accent2" accent3="accent3" accent4="accent4" accent5="accent5" accent6="accent6" hlink="hlink" folHlink="folHlink"/>
  <p:sldLayoutIdLst>
    <p:sldLayoutId id="2147483778" r:id="rId1"/>
    <p:sldLayoutId id="2147483767" r:id="rId2"/>
    <p:sldLayoutId id="2147483779"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ransition>
    <p:random/>
  </p:transition>
  <p:txStyles>
    <p:title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jmhorcas/spl_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hyperlink" Target="https://splc.net/fame/lockheed-martin/" TargetMode="External"/><Relationship Id="rId26" Type="http://schemas.openxmlformats.org/officeDocument/2006/relationships/image" Target="../media/image20.png"/><Relationship Id="rId3" Type="http://schemas.openxmlformats.org/officeDocument/2006/relationships/hyperlink" Target="https://splc.net/fame/bosch/" TargetMode="External"/><Relationship Id="rId21" Type="http://schemas.openxmlformats.org/officeDocument/2006/relationships/image" Target="../media/image15.jpeg"/><Relationship Id="rId7" Type="http://schemas.openxmlformats.org/officeDocument/2006/relationships/hyperlink" Target="https://splc.net/fame/ericsson-axe/" TargetMode="External"/><Relationship Id="rId12" Type="http://schemas.openxmlformats.org/officeDocument/2006/relationships/image" Target="../media/image12.png"/><Relationship Id="rId17" Type="http://schemas.openxmlformats.org/officeDocument/2006/relationships/hyperlink" Target="https://splc.net/fame/homeaway/" TargetMode="External"/><Relationship Id="rId25" Type="http://schemas.openxmlformats.org/officeDocument/2006/relationships/image" Target="../media/image19.png"/><Relationship Id="rId2" Type="http://schemas.openxmlformats.org/officeDocument/2006/relationships/hyperlink" Target="https://splc.net/fame/boeing/" TargetMode="External"/><Relationship Id="rId16" Type="http://schemas.openxmlformats.org/officeDocument/2006/relationships/hyperlink" Target="https://splc.net/fame/hewlett-packard/" TargetMode="Externa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splc.net/fame/danfoss-drives/" TargetMode="External"/><Relationship Id="rId11" Type="http://schemas.openxmlformats.org/officeDocument/2006/relationships/image" Target="../media/image11.png"/><Relationship Id="rId24" Type="http://schemas.openxmlformats.org/officeDocument/2006/relationships/image" Target="../media/image18.png"/><Relationship Id="rId5" Type="http://schemas.openxmlformats.org/officeDocument/2006/relationships/hyperlink" Target="https://splc.net/fame/cummins-inc/" TargetMode="External"/><Relationship Id="rId15" Type="http://schemas.openxmlformats.org/officeDocument/2006/relationships/hyperlink" Target="https://splc.net/fame/general-motors-powertrain/" TargetMode="External"/><Relationship Id="rId23" Type="http://schemas.openxmlformats.org/officeDocument/2006/relationships/image" Target="../media/image17.png"/><Relationship Id="rId10" Type="http://schemas.openxmlformats.org/officeDocument/2006/relationships/hyperlink" Target="https://splc.net/fame.html" TargetMode="External"/><Relationship Id="rId19" Type="http://schemas.openxmlformats.org/officeDocument/2006/relationships/hyperlink" Target="https://splc.net/fame/lsi-logic/" TargetMode="External"/><Relationship Id="rId4" Type="http://schemas.openxmlformats.org/officeDocument/2006/relationships/hyperlink" Target="https://splc.net/fame/celsiustech-systems-ab/" TargetMode="External"/><Relationship Id="rId9" Type="http://schemas.openxmlformats.org/officeDocument/2006/relationships/image" Target="../media/image10.png"/><Relationship Id="rId14" Type="http://schemas.openxmlformats.org/officeDocument/2006/relationships/hyperlink" Target="https://splc.net/fame/fiscan/" TargetMode="External"/><Relationship Id="rId22"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hyperlink" Target="https://splc.net/fame.html" TargetMode="External"/><Relationship Id="rId13" Type="http://schemas.openxmlformats.org/officeDocument/2006/relationships/hyperlink" Target="https://splc.net/fame/u-s-naval-research-laboratory/" TargetMode="External"/><Relationship Id="rId18" Type="http://schemas.openxmlformats.org/officeDocument/2006/relationships/image" Target="../media/image25.png"/><Relationship Id="rId3" Type="http://schemas.openxmlformats.org/officeDocument/2006/relationships/hyperlink" Target="https://splc.net/fame/market-maker/" TargetMode="External"/><Relationship Id="rId21" Type="http://schemas.openxmlformats.org/officeDocument/2006/relationships/image" Target="../media/image28.jpeg"/><Relationship Id="rId7" Type="http://schemas.openxmlformats.org/officeDocument/2006/relationships/hyperlink" Target="https://splc.net/fame/philips-telecommunication-switching-system/" TargetMode="External"/><Relationship Id="rId12" Type="http://schemas.openxmlformats.org/officeDocument/2006/relationships/hyperlink" Target="https://splc.net/fame/u-s-army-live-traning-transformation/" TargetMode="External"/><Relationship Id="rId17" Type="http://schemas.openxmlformats.org/officeDocument/2006/relationships/image" Target="../media/image24.png"/><Relationship Id="rId2" Type="http://schemas.openxmlformats.org/officeDocument/2006/relationships/hyperlink" Target="https://splc.net/lucent/" TargetMode="Externa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splc.net/fame/philips-software-for-television-sets/" TargetMode="External"/><Relationship Id="rId11" Type="http://schemas.openxmlformats.org/officeDocument/2006/relationships/hyperlink" Target="https://splc.net/fame/toshiba/" TargetMode="External"/><Relationship Id="rId24" Type="http://schemas.openxmlformats.org/officeDocument/2006/relationships/image" Target="../media/image31.png"/><Relationship Id="rId5" Type="http://schemas.openxmlformats.org/officeDocument/2006/relationships/hyperlink" Target="https://splc.net/fame/philips-medical-systems/" TargetMode="External"/><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hyperlink" Target="https://splc.net/fame/siemens-syngo-via/" TargetMode="External"/><Relationship Id="rId19" Type="http://schemas.openxmlformats.org/officeDocument/2006/relationships/image" Target="../media/image26.png"/><Relationship Id="rId4" Type="http://schemas.openxmlformats.org/officeDocument/2006/relationships/hyperlink" Target="https://splc.net/fame/nokia/" TargetMode="External"/><Relationship Id="rId9" Type="http://schemas.openxmlformats.org/officeDocument/2006/relationships/hyperlink" Target="https://splc.net/fame/salion-inc/" TargetMode="External"/><Relationship Id="rId14" Type="http://schemas.openxmlformats.org/officeDocument/2006/relationships/image" Target="../media/image21.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109/2.5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ordart.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mw.es/es/configurado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iveguys.com/" TargetMode="External"/><Relationship Id="rId2" Type="http://schemas.openxmlformats.org/officeDocument/2006/relationships/hyperlink" Target="https://www.instagram.com/galernapedregalejo/"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ernel.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7C11FE-4658-43C6-AE59-73530075CF98}"/>
              </a:ext>
            </a:extLst>
          </p:cNvPr>
          <p:cNvSpPr>
            <a:spLocks noGrp="1"/>
          </p:cNvSpPr>
          <p:nvPr>
            <p:ph type="ctrTitle"/>
          </p:nvPr>
        </p:nvSpPr>
        <p:spPr/>
        <p:txBody>
          <a:bodyPr/>
          <a:lstStyle/>
          <a:p>
            <a:pPr>
              <a:defRPr/>
            </a:pPr>
            <a:r>
              <a:rPr lang="en-US" dirty="0" err="1"/>
              <a:t>Parte</a:t>
            </a:r>
            <a:r>
              <a:rPr lang="en-US" dirty="0"/>
              <a:t> I</a:t>
            </a:r>
            <a:br>
              <a:rPr lang="en-US" dirty="0"/>
            </a:br>
            <a:r>
              <a:rPr lang="en-US" dirty="0" err="1"/>
              <a:t>Líneas</a:t>
            </a:r>
            <a:r>
              <a:rPr lang="en-US" dirty="0"/>
              <a:t> de </a:t>
            </a:r>
            <a:r>
              <a:rPr lang="en-US" dirty="0" err="1"/>
              <a:t>Producto</a:t>
            </a:r>
            <a:r>
              <a:rPr lang="en-US" dirty="0"/>
              <a:t> Software (SPLs)</a:t>
            </a:r>
          </a:p>
        </p:txBody>
      </p:sp>
      <p:sp>
        <p:nvSpPr>
          <p:cNvPr id="6147" name="Subtítulo 2">
            <a:extLst>
              <a:ext uri="{FF2B5EF4-FFF2-40B4-BE49-F238E27FC236}">
                <a16:creationId xmlns:a16="http://schemas.microsoft.com/office/drawing/2014/main" id="{2E7549EE-EDF3-4026-807E-EE36BE8240B8}"/>
              </a:ext>
            </a:extLst>
          </p:cNvPr>
          <p:cNvSpPr>
            <a:spLocks noGrp="1" noChangeArrowheads="1"/>
          </p:cNvSpPr>
          <p:nvPr>
            <p:ph type="subTitle" idx="1"/>
          </p:nvPr>
        </p:nvSpPr>
        <p:spPr>
          <a:xfrm>
            <a:off x="0" y="3886200"/>
            <a:ext cx="9144000" cy="1752600"/>
          </a:xfrm>
        </p:spPr>
        <p:txBody>
          <a:bodyPr/>
          <a:lstStyle/>
          <a:p>
            <a:r>
              <a:rPr lang="en-US" altLang="es-ES" dirty="0"/>
              <a:t>José Miguel Horcas</a:t>
            </a:r>
          </a:p>
          <a:p>
            <a:endParaRPr lang="en-US" altLang="es-ES" dirty="0"/>
          </a:p>
          <a:p>
            <a:r>
              <a:rPr lang="en-US" altLang="es-ES" sz="1400" dirty="0"/>
              <a:t>*</a:t>
            </a:r>
            <a:r>
              <a:rPr lang="en-US" altLang="es-ES" sz="1400" dirty="0" err="1"/>
              <a:t>Estas</a:t>
            </a:r>
            <a:r>
              <a:rPr lang="en-US" altLang="es-ES" sz="1400" dirty="0"/>
              <a:t> </a:t>
            </a:r>
            <a:r>
              <a:rPr lang="en-US" altLang="es-ES" sz="1400" dirty="0" err="1"/>
              <a:t>transparencias</a:t>
            </a:r>
            <a:r>
              <a:rPr lang="en-US" altLang="es-ES" sz="1400" dirty="0"/>
              <a:t> son una </a:t>
            </a:r>
            <a:r>
              <a:rPr lang="en-US" altLang="es-ES" sz="1400" dirty="0" err="1"/>
              <a:t>adaptación</a:t>
            </a:r>
            <a:r>
              <a:rPr lang="en-US" altLang="es-ES" sz="1400" dirty="0"/>
              <a:t> del material original del </a:t>
            </a:r>
            <a:r>
              <a:rPr lang="en-US" altLang="es-ES" sz="1400" dirty="0" err="1"/>
              <a:t>curso</a:t>
            </a:r>
            <a:r>
              <a:rPr lang="en-US" altLang="es-ES" sz="1400" dirty="0"/>
              <a:t> de SPL disponible </a:t>
            </a:r>
            <a:r>
              <a:rPr lang="en-US" altLang="es-ES" sz="1400" dirty="0" err="1"/>
              <a:t>en</a:t>
            </a:r>
            <a:r>
              <a:rPr lang="en-US" altLang="es-ES" sz="1400" dirty="0"/>
              <a:t>:</a:t>
            </a:r>
            <a:br>
              <a:rPr lang="en-US" altLang="es-ES" sz="1400" dirty="0"/>
            </a:br>
            <a:r>
              <a:rPr lang="en-US" altLang="es-ES" sz="1400" dirty="0">
                <a:hlinkClick r:id="rId2"/>
              </a:rPr>
              <a:t>https://github.com/jmhorcas/spl_course</a:t>
            </a:r>
            <a:endParaRPr lang="en-US" altLang="es-ES" sz="1400" dirty="0"/>
          </a:p>
          <a:p>
            <a:endParaRPr lang="en-US" altLang="es-ES" sz="1400" dirty="0"/>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76FC3E3-9AF0-4B2B-AE2D-1F1A19E8881A}"/>
              </a:ext>
            </a:extLst>
          </p:cNvPr>
          <p:cNvSpPr>
            <a:spLocks noGrp="1"/>
          </p:cNvSpPr>
          <p:nvPr>
            <p:ph idx="1"/>
          </p:nvPr>
        </p:nvSpPr>
        <p:spPr/>
        <p:txBody>
          <a:bodyPr/>
          <a:lstStyle/>
          <a:p>
            <a:pPr marL="0" indent="0" algn="ctr">
              <a:buFontTx/>
              <a:buNone/>
              <a:defRPr/>
            </a:pPr>
            <a:r>
              <a:rPr lang="es-ES" sz="2800" b="1" dirty="0"/>
              <a:t>Inconvenientes de las </a:t>
            </a:r>
            <a:r>
              <a:rPr lang="es-ES" sz="2800" b="1" dirty="0" err="1"/>
              <a:t>SPLs</a:t>
            </a:r>
            <a:endParaRPr lang="es-ES" sz="1800" dirty="0"/>
          </a:p>
          <a:p>
            <a:pPr algn="just">
              <a:defRPr/>
            </a:pPr>
            <a:r>
              <a:rPr lang="es-ES" sz="2000" dirty="0"/>
              <a:t>Inversión inicial alta: </a:t>
            </a:r>
            <a:r>
              <a:rPr lang="es-ES" sz="2000" dirty="0">
                <a:solidFill>
                  <a:schemeClr val="tx1"/>
                </a:solidFill>
              </a:rPr>
              <a:t>Diseñar e implementar partes reutilizables requiere un esfuerzo considerable, que puede ser significativamente mayor al necesario para desarrollar un producto individual.</a:t>
            </a:r>
          </a:p>
          <a:p>
            <a:pPr marL="0" indent="0" algn="just">
              <a:buFontTx/>
              <a:buNone/>
              <a:defRPr/>
            </a:pPr>
            <a:endParaRPr lang="es-ES" sz="2000" dirty="0">
              <a:solidFill>
                <a:schemeClr val="tx1"/>
              </a:solidFill>
            </a:endParaRPr>
          </a:p>
          <a:p>
            <a:pPr algn="just">
              <a:defRPr/>
            </a:pPr>
            <a:r>
              <a:rPr lang="es-ES" sz="2000" dirty="0"/>
              <a:t>Complejidad creciente: </a:t>
            </a:r>
            <a:r>
              <a:rPr lang="es-ES" sz="2000" dirty="0">
                <a:solidFill>
                  <a:schemeClr val="tx1"/>
                </a:solidFill>
              </a:rPr>
              <a:t>La necesidad de manejar múltiples productos y configuraciones puede dar lugar a un espacio de configuración exponencialmente grande que es difícil de gestionar y supervisar.</a:t>
            </a:r>
          </a:p>
          <a:p>
            <a:pPr marL="0" indent="0" algn="just">
              <a:buFontTx/>
              <a:buNone/>
              <a:defRPr/>
            </a:pPr>
            <a:endParaRPr lang="es-ES" sz="2000" dirty="0">
              <a:solidFill>
                <a:schemeClr val="tx1"/>
              </a:solidFill>
            </a:endParaRPr>
          </a:p>
          <a:p>
            <a:pPr algn="just">
              <a:defRPr/>
            </a:pPr>
            <a:r>
              <a:rPr lang="es-ES" sz="2000" dirty="0"/>
              <a:t>Dificultad en la gestión de la variabilidad: </a:t>
            </a:r>
            <a:r>
              <a:rPr lang="es-ES" sz="2000" dirty="0">
                <a:solidFill>
                  <a:schemeClr val="tx1"/>
                </a:solidFill>
              </a:rPr>
              <a:t>Identificar y estructurar adecuadamente las opciones de personalización y las configuraciones requiere un análisis detallado, lo que puede ser complicado y consumir tiempo.</a:t>
            </a:r>
          </a:p>
          <a:p>
            <a:pPr marL="0" indent="0" algn="just">
              <a:buFontTx/>
              <a:buNone/>
              <a:defRPr/>
            </a:pPr>
            <a:endParaRPr lang="es-ES" sz="2000" dirty="0">
              <a:solidFill>
                <a:schemeClr val="tx1"/>
              </a:solidFill>
            </a:endParaRPr>
          </a:p>
          <a:p>
            <a:pPr algn="just">
              <a:defRPr/>
            </a:pPr>
            <a:r>
              <a:rPr lang="es-ES" sz="2000" dirty="0"/>
              <a:t>Dependencia de la calidad de los componentes reutilizables: </a:t>
            </a:r>
            <a:r>
              <a:rPr lang="es-ES" sz="2000" dirty="0">
                <a:solidFill>
                  <a:schemeClr val="tx1"/>
                </a:solidFill>
              </a:rPr>
              <a:t>Si los componentes reutilizables tienen defectos, estos pueden propagarse a varios productos derivados, afectando la calidad general del portafolio.</a:t>
            </a:r>
          </a:p>
        </p:txBody>
      </p:sp>
      <p:sp>
        <p:nvSpPr>
          <p:cNvPr id="3" name="Título 2">
            <a:extLst>
              <a:ext uri="{FF2B5EF4-FFF2-40B4-BE49-F238E27FC236}">
                <a16:creationId xmlns:a16="http://schemas.microsoft.com/office/drawing/2014/main" id="{7382FEB0-1387-44EC-94F2-998757C7FD64}"/>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sz="2800" b="1"/>
              <a:t>Ventaja económica de las SPLs</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7412" name="Imagen 10">
            <a:extLst>
              <a:ext uri="{FF2B5EF4-FFF2-40B4-BE49-F238E27FC236}">
                <a16:creationId xmlns:a16="http://schemas.microsoft.com/office/drawing/2014/main" id="{65F72914-694F-4442-83FF-47C1FDC0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930400"/>
            <a:ext cx="841057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107950" y="1474788"/>
            <a:ext cx="9251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algn="ctr">
              <a:spcBef>
                <a:spcPct val="0"/>
              </a:spcBef>
              <a:buFontTx/>
              <a:buNone/>
            </a:pPr>
            <a:r>
              <a:rPr lang="es-ES" altLang="es-ES" sz="1800">
                <a:solidFill>
                  <a:schemeClr val="tx1"/>
                </a:solidFill>
                <a:latin typeface="Arial" panose="020B0604020202020204" pitchFamily="34" charset="0"/>
              </a:rPr>
              <a:t>Esfuerzo/coste de desarrollar productos individualmente vs. el desarrollo de SPLs</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63A1DDD-812D-4ED5-A51B-AE4C22922E66}"/>
              </a:ext>
            </a:extLst>
          </p:cNvPr>
          <p:cNvSpPr>
            <a:spLocks noGrp="1"/>
          </p:cNvSpPr>
          <p:nvPr>
            <p:ph idx="1"/>
          </p:nvPr>
        </p:nvSpPr>
        <p:spPr>
          <a:xfrm>
            <a:off x="0" y="1341438"/>
            <a:ext cx="3276600" cy="5492750"/>
          </a:xfrm>
        </p:spPr>
        <p:txBody>
          <a:bodyPr lIns="72000" tIns="36000" rIns="0" bIns="36000"/>
          <a:lstStyle/>
          <a:p>
            <a:pPr algn="just">
              <a:defRPr/>
            </a:pPr>
            <a:r>
              <a:rPr lang="es-ES" sz="1800" dirty="0"/>
              <a:t>Boeing: </a:t>
            </a:r>
            <a:r>
              <a:rPr lang="es-ES" sz="1800" i="1" dirty="0">
                <a:solidFill>
                  <a:schemeClr val="tx1"/>
                </a:solidFill>
                <a:hlinkClick r:id="rId2"/>
              </a:rPr>
              <a:t>Bold </a:t>
            </a:r>
            <a:r>
              <a:rPr lang="es-ES" sz="1800" i="1" dirty="0" err="1">
                <a:solidFill>
                  <a:schemeClr val="tx1"/>
                </a:solidFill>
                <a:hlinkClick r:id="rId2"/>
              </a:rPr>
              <a:t>Stroke</a:t>
            </a:r>
            <a:r>
              <a:rPr lang="es-ES" sz="1800" dirty="0">
                <a:solidFill>
                  <a:schemeClr val="tx1"/>
                </a:solidFill>
              </a:rPr>
              <a:t>, línea de software de aviones de combate.</a:t>
            </a:r>
          </a:p>
          <a:p>
            <a:pPr algn="just">
              <a:defRPr/>
            </a:pPr>
            <a:r>
              <a:rPr lang="es-ES" sz="1800" dirty="0"/>
              <a:t>Bosch: </a:t>
            </a:r>
            <a:r>
              <a:rPr lang="es-ES" sz="1800" i="1" dirty="0">
                <a:solidFill>
                  <a:schemeClr val="tx1"/>
                </a:solidFill>
                <a:hlinkClick r:id="rId3"/>
              </a:rPr>
              <a:t>Gasoline </a:t>
            </a:r>
            <a:r>
              <a:rPr lang="es-ES" sz="1800" i="1" dirty="0" err="1">
                <a:solidFill>
                  <a:schemeClr val="tx1"/>
                </a:solidFill>
                <a:hlinkClick r:id="rId3"/>
              </a:rPr>
              <a:t>Systems</a:t>
            </a:r>
            <a:r>
              <a:rPr lang="es-ES" sz="1800" dirty="0">
                <a:solidFill>
                  <a:schemeClr val="tx1"/>
                </a:solidFill>
              </a:rPr>
              <a:t>, software de control de motores de gasolina.</a:t>
            </a:r>
          </a:p>
          <a:p>
            <a:pPr algn="just">
              <a:defRPr/>
            </a:pPr>
            <a:r>
              <a:rPr lang="es-ES" sz="1800" dirty="0"/>
              <a:t>CelsiusTech </a:t>
            </a:r>
            <a:r>
              <a:rPr lang="es-ES" sz="1800" dirty="0" err="1"/>
              <a:t>Systems</a:t>
            </a:r>
            <a:r>
              <a:rPr lang="es-ES" sz="1800" dirty="0"/>
              <a:t> AB: </a:t>
            </a:r>
            <a:r>
              <a:rPr lang="es-ES" sz="1800" i="1" dirty="0">
                <a:solidFill>
                  <a:schemeClr val="tx1"/>
                </a:solidFill>
                <a:hlinkClick r:id="rId4"/>
              </a:rPr>
              <a:t>ShipSystem 2000</a:t>
            </a:r>
            <a:r>
              <a:rPr lang="es-ES" sz="1800" dirty="0">
                <a:solidFill>
                  <a:schemeClr val="tx1"/>
                </a:solidFill>
              </a:rPr>
              <a:t>, familia de sistemas  de mando y control a bordo de buques navales.</a:t>
            </a:r>
          </a:p>
          <a:p>
            <a:pPr algn="just">
              <a:defRPr/>
            </a:pPr>
            <a:r>
              <a:rPr lang="es-ES" sz="1800" dirty="0"/>
              <a:t>Cummins, </a:t>
            </a:r>
            <a:r>
              <a:rPr lang="es-ES" sz="1800" dirty="0" err="1"/>
              <a:t>Inc</a:t>
            </a:r>
            <a:r>
              <a:rPr lang="es-ES" sz="1800" dirty="0"/>
              <a:t>: </a:t>
            </a:r>
            <a:r>
              <a:rPr lang="en-US" sz="1800" i="1" dirty="0">
                <a:solidFill>
                  <a:schemeClr val="tx1"/>
                </a:solidFill>
                <a:hlinkClick r:id="rId5"/>
              </a:rPr>
              <a:t>Diesel Engine SPL</a:t>
            </a:r>
            <a:r>
              <a:rPr lang="en-US" sz="1800" i="1" dirty="0">
                <a:solidFill>
                  <a:schemeClr val="tx1"/>
                </a:solidFill>
              </a:rPr>
              <a:t>,</a:t>
            </a:r>
            <a:r>
              <a:rPr lang="en-US" sz="1800" dirty="0">
                <a:solidFill>
                  <a:schemeClr val="tx1"/>
                </a:solidFill>
              </a:rPr>
              <a:t> </a:t>
            </a:r>
            <a:r>
              <a:rPr lang="en-US" sz="1800" dirty="0" err="1">
                <a:solidFill>
                  <a:schemeClr val="tx1"/>
                </a:solidFill>
              </a:rPr>
              <a:t>familia</a:t>
            </a:r>
            <a:r>
              <a:rPr lang="en-US" sz="1800" dirty="0">
                <a:solidFill>
                  <a:schemeClr val="tx1"/>
                </a:solidFill>
              </a:rPr>
              <a:t> de </a:t>
            </a:r>
            <a:r>
              <a:rPr lang="en-US" sz="1800" dirty="0" err="1">
                <a:solidFill>
                  <a:schemeClr val="tx1"/>
                </a:solidFill>
              </a:rPr>
              <a:t>motores</a:t>
            </a:r>
            <a:r>
              <a:rPr lang="en-US" sz="1800" dirty="0">
                <a:solidFill>
                  <a:schemeClr val="tx1"/>
                </a:solidFill>
              </a:rPr>
              <a:t> diesel.</a:t>
            </a:r>
            <a:endParaRPr lang="es-ES" sz="1800" dirty="0">
              <a:solidFill>
                <a:schemeClr val="tx1"/>
              </a:solidFill>
            </a:endParaRPr>
          </a:p>
          <a:p>
            <a:pPr algn="just">
              <a:defRPr/>
            </a:pPr>
            <a:r>
              <a:rPr lang="es-ES" sz="1800" dirty="0"/>
              <a:t>Danfoss: </a:t>
            </a:r>
            <a:r>
              <a:rPr lang="es-ES" sz="1800" i="1" dirty="0">
                <a:solidFill>
                  <a:schemeClr val="tx1"/>
                </a:solidFill>
                <a:hlinkClick r:id="rId6"/>
              </a:rPr>
              <a:t>Danfoss Drives</a:t>
            </a:r>
            <a:r>
              <a:rPr lang="es-ES" sz="1800" dirty="0">
                <a:solidFill>
                  <a:schemeClr val="tx1"/>
                </a:solidFill>
              </a:rPr>
              <a:t>, línea software para convertidores de frecuencia.</a:t>
            </a:r>
          </a:p>
          <a:p>
            <a:pPr algn="just">
              <a:defRPr/>
            </a:pPr>
            <a:r>
              <a:rPr lang="es-ES" sz="1800" dirty="0"/>
              <a:t>Ericsson: </a:t>
            </a:r>
            <a:r>
              <a:rPr lang="es-ES" sz="1800" i="1" dirty="0">
                <a:solidFill>
                  <a:schemeClr val="tx1"/>
                </a:solidFill>
                <a:hlinkClick r:id="rId7"/>
              </a:rPr>
              <a:t>Ericsson AXE</a:t>
            </a:r>
            <a:r>
              <a:rPr lang="es-ES" sz="1800" dirty="0">
                <a:solidFill>
                  <a:schemeClr val="tx1"/>
                </a:solidFill>
              </a:rPr>
              <a:t>, familia de conmutadores de telecomunicaciones.</a:t>
            </a:r>
          </a:p>
          <a:p>
            <a:pPr marL="0" indent="0" algn="just">
              <a:buFontTx/>
              <a:buNone/>
              <a:defRPr/>
            </a:pPr>
            <a:endParaRPr lang="es-ES" sz="1800" dirty="0">
              <a:solidFill>
                <a:schemeClr val="tx1"/>
              </a:solidFill>
            </a:endParaRPr>
          </a:p>
        </p:txBody>
      </p:sp>
      <p:sp>
        <p:nvSpPr>
          <p:cNvPr id="3" name="Título 2">
            <a:extLst>
              <a:ext uri="{FF2B5EF4-FFF2-40B4-BE49-F238E27FC236}">
                <a16:creationId xmlns:a16="http://schemas.microsoft.com/office/drawing/2014/main" id="{1347FE70-4336-481F-A411-CD65E39E45C3}"/>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8436" name="Picture 2" descr="The Boeing Company logo">
            <a:extLst>
              <a:ext uri="{FF2B5EF4-FFF2-40B4-BE49-F238E27FC236}">
                <a16:creationId xmlns:a16="http://schemas.microsoft.com/office/drawing/2014/main" id="{0F0082D0-78DD-47B0-A6B7-E99FD6237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4388" y="1601788"/>
            <a:ext cx="11033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Gráfico 5">
            <a:extLst>
              <a:ext uri="{FF2B5EF4-FFF2-40B4-BE49-F238E27FC236}">
                <a16:creationId xmlns:a16="http://schemas.microsoft.com/office/drawing/2014/main" id="{76ED5EAC-3097-4917-9CD1-98B97230A0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5500" y="2478088"/>
            <a:ext cx="12588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a:extLst>
              <a:ext uri="{FF2B5EF4-FFF2-40B4-BE49-F238E27FC236}">
                <a16:creationId xmlns:a16="http://schemas.microsoft.com/office/drawing/2014/main" id="{F68127FF-44F4-4896-B99E-F8A90693336E}"/>
              </a:ext>
            </a:extLst>
          </p:cNvPr>
          <p:cNvSpPr txBox="1"/>
          <p:nvPr/>
        </p:nvSpPr>
        <p:spPr>
          <a:xfrm>
            <a:off x="0" y="742950"/>
            <a:ext cx="9121775" cy="523875"/>
          </a:xfrm>
          <a:prstGeom prst="rect">
            <a:avLst/>
          </a:prstGeom>
          <a:noFill/>
        </p:spPr>
        <p:txBody>
          <a:bodyPr>
            <a:spAutoFit/>
          </a:bodyPr>
          <a:lstStyle/>
          <a:p>
            <a:pPr algn="ctr">
              <a:defRPr/>
            </a:pPr>
            <a:r>
              <a:rPr lang="es-ES" sz="2800" b="1" dirty="0" err="1">
                <a:solidFill>
                  <a:srgbClr val="003399"/>
                </a:solidFill>
                <a:latin typeface="+mn-lt"/>
              </a:rPr>
              <a:t>SPLs</a:t>
            </a:r>
            <a:r>
              <a:rPr lang="es-ES" sz="2800" b="1" dirty="0">
                <a:solidFill>
                  <a:srgbClr val="003399"/>
                </a:solidFill>
                <a:latin typeface="+mn-lt"/>
              </a:rPr>
              <a:t> en la práctica (</a:t>
            </a:r>
            <a:r>
              <a:rPr lang="es-ES" sz="2800" b="1" dirty="0">
                <a:solidFill>
                  <a:srgbClr val="003399"/>
                </a:solidFill>
                <a:latin typeface="+mn-lt"/>
                <a:hlinkClick r:id="rId10"/>
              </a:rPr>
              <a:t>Product line Hall </a:t>
            </a:r>
            <a:r>
              <a:rPr lang="es-ES" sz="2800" b="1" dirty="0" err="1">
                <a:solidFill>
                  <a:srgbClr val="003399"/>
                </a:solidFill>
                <a:latin typeface="+mn-lt"/>
                <a:hlinkClick r:id="rId10"/>
              </a:rPr>
              <a:t>of</a:t>
            </a:r>
            <a:r>
              <a:rPr lang="es-ES" sz="2800" b="1" dirty="0">
                <a:solidFill>
                  <a:srgbClr val="003399"/>
                </a:solidFill>
                <a:latin typeface="+mn-lt"/>
                <a:hlinkClick r:id="rId10"/>
              </a:rPr>
              <a:t> </a:t>
            </a:r>
            <a:r>
              <a:rPr lang="es-ES" sz="2800" b="1" dirty="0" err="1">
                <a:solidFill>
                  <a:srgbClr val="003399"/>
                </a:solidFill>
                <a:latin typeface="+mn-lt"/>
                <a:hlinkClick r:id="rId10"/>
              </a:rPr>
              <a:t>Fame</a:t>
            </a:r>
            <a:r>
              <a:rPr lang="es-ES" sz="2800" b="1" dirty="0">
                <a:solidFill>
                  <a:srgbClr val="003399"/>
                </a:solidFill>
                <a:latin typeface="+mn-lt"/>
              </a:rPr>
              <a:t>)</a:t>
            </a:r>
            <a:endParaRPr lang="es-ES" dirty="0">
              <a:solidFill>
                <a:srgbClr val="003399"/>
              </a:solidFill>
              <a:latin typeface="+mn-lt"/>
            </a:endParaRPr>
          </a:p>
        </p:txBody>
      </p:sp>
      <p:pic>
        <p:nvPicPr>
          <p:cNvPr id="18439" name="Gráfico 12">
            <a:extLst>
              <a:ext uri="{FF2B5EF4-FFF2-40B4-BE49-F238E27FC236}">
                <a16:creationId xmlns:a16="http://schemas.microsoft.com/office/drawing/2014/main" id="{DC43CA34-9DED-4F7D-BC7F-15DFF7975C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9150" y="3498850"/>
            <a:ext cx="1165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2" descr="logo">
            <a:extLst>
              <a:ext uri="{FF2B5EF4-FFF2-40B4-BE49-F238E27FC236}">
                <a16:creationId xmlns:a16="http://schemas.microsoft.com/office/drawing/2014/main" id="{4CA5EA5C-3030-4A04-AABE-F96B3B9168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5013325"/>
            <a:ext cx="10922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0">
            <a:extLst>
              <a:ext uri="{FF2B5EF4-FFF2-40B4-BE49-F238E27FC236}">
                <a16:creationId xmlns:a16="http://schemas.microsoft.com/office/drawing/2014/main" id="{9BE61CF2-6D4E-47B6-BDCC-23BF786D15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3600" y="4229100"/>
            <a:ext cx="69373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Marcador de contenido 1">
            <a:extLst>
              <a:ext uri="{FF2B5EF4-FFF2-40B4-BE49-F238E27FC236}">
                <a16:creationId xmlns:a16="http://schemas.microsoft.com/office/drawing/2014/main" id="{3A68F101-08EF-46CD-B7D9-D7F06F5B2AA9}"/>
              </a:ext>
            </a:extLst>
          </p:cNvPr>
          <p:cNvSpPr txBox="1">
            <a:spLocks/>
          </p:cNvSpPr>
          <p:nvPr/>
        </p:nvSpPr>
        <p:spPr bwMode="auto">
          <a:xfrm>
            <a:off x="4500563" y="1363663"/>
            <a:ext cx="3275012" cy="5494337"/>
          </a:xfrm>
          <a:prstGeom prst="rect">
            <a:avLst/>
          </a:prstGeom>
          <a:noFill/>
          <a:ln>
            <a:noFill/>
          </a:ln>
        </p:spPr>
        <p:txBody>
          <a:bodyPr lIns="72000" tIns="36000" rIns="0" bIns="36000"/>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algn="just">
              <a:defRPr/>
            </a:pPr>
            <a:r>
              <a:rPr lang="es-ES" sz="1800" kern="0" dirty="0"/>
              <a:t>FISCAN: </a:t>
            </a:r>
            <a:r>
              <a:rPr lang="es-ES" sz="1800" i="1" kern="0" dirty="0">
                <a:solidFill>
                  <a:schemeClr val="tx1"/>
                </a:solidFill>
                <a:hlinkClick r:id="rId14"/>
              </a:rPr>
              <a:t>MTMSIS</a:t>
            </a:r>
            <a:r>
              <a:rPr lang="es-ES" sz="1800" kern="0" dirty="0">
                <a:solidFill>
                  <a:schemeClr val="tx1"/>
                </a:solidFill>
              </a:rPr>
              <a:t>, sistemas de inspección de seguridad.</a:t>
            </a:r>
          </a:p>
          <a:p>
            <a:pPr algn="just">
              <a:defRPr/>
            </a:pPr>
            <a:r>
              <a:rPr lang="es-ES" sz="1800" kern="0" dirty="0"/>
              <a:t>General Motors </a:t>
            </a:r>
            <a:r>
              <a:rPr lang="es-ES" sz="1800" kern="0" dirty="0" err="1"/>
              <a:t>Corporation</a:t>
            </a:r>
            <a:r>
              <a:rPr lang="es-ES" sz="1800" kern="0" dirty="0"/>
              <a:t> (GM): </a:t>
            </a:r>
            <a:r>
              <a:rPr lang="es-ES" sz="1800" i="1" kern="0" dirty="0">
                <a:solidFill>
                  <a:schemeClr val="tx1"/>
                </a:solidFill>
                <a:hlinkClick r:id="rId15"/>
              </a:rPr>
              <a:t>General Motors </a:t>
            </a:r>
            <a:r>
              <a:rPr lang="es-ES" sz="1800" i="1" kern="0" dirty="0" err="1">
                <a:solidFill>
                  <a:schemeClr val="tx1"/>
                </a:solidFill>
                <a:hlinkClick r:id="rId15"/>
              </a:rPr>
              <a:t>Powertrain</a:t>
            </a:r>
            <a:r>
              <a:rPr lang="es-ES" sz="1800" i="1" kern="0" dirty="0">
                <a:solidFill>
                  <a:schemeClr val="tx1"/>
                </a:solidFill>
                <a:hlinkClick r:id="rId15"/>
              </a:rPr>
              <a:t> (GMPT)</a:t>
            </a:r>
            <a:r>
              <a:rPr lang="es-ES" sz="1800" kern="0" dirty="0">
                <a:solidFill>
                  <a:schemeClr val="tx1"/>
                </a:solidFill>
              </a:rPr>
              <a:t>, SPL para control de tracción.</a:t>
            </a:r>
          </a:p>
          <a:p>
            <a:pPr algn="just">
              <a:defRPr/>
            </a:pPr>
            <a:r>
              <a:rPr lang="es-ES" sz="1800" kern="0" dirty="0"/>
              <a:t>Hewlett Packard: </a:t>
            </a:r>
            <a:r>
              <a:rPr lang="es-ES" sz="1800" i="1" kern="0" dirty="0">
                <a:solidFill>
                  <a:schemeClr val="tx1"/>
                </a:solidFill>
                <a:hlinkClick r:id="rId16"/>
              </a:rPr>
              <a:t>Owen Firmware Cooperative</a:t>
            </a:r>
            <a:r>
              <a:rPr lang="es-ES" sz="1800" kern="0" dirty="0">
                <a:solidFill>
                  <a:schemeClr val="tx1"/>
                </a:solidFill>
              </a:rPr>
              <a:t>, firmware para impresoras,...</a:t>
            </a:r>
          </a:p>
          <a:p>
            <a:pPr algn="just">
              <a:defRPr/>
            </a:pPr>
            <a:r>
              <a:rPr lang="es-ES" sz="1800" kern="0" dirty="0"/>
              <a:t>HomeAway: </a:t>
            </a:r>
            <a:r>
              <a:rPr lang="en-US" sz="1800" i="1" kern="0" dirty="0">
                <a:solidFill>
                  <a:schemeClr val="tx1"/>
                </a:solidFill>
                <a:hlinkClick r:id="rId17"/>
              </a:rPr>
              <a:t>Online Vacation Rental Marketplace</a:t>
            </a:r>
            <a:r>
              <a:rPr lang="en-US" sz="1800" i="1" kern="0" dirty="0">
                <a:solidFill>
                  <a:schemeClr val="tx1"/>
                </a:solidFill>
              </a:rPr>
              <a:t>,</a:t>
            </a:r>
            <a:r>
              <a:rPr lang="en-US" sz="1800" kern="0" dirty="0">
                <a:solidFill>
                  <a:schemeClr val="tx1"/>
                </a:solidFill>
              </a:rPr>
              <a:t> </a:t>
            </a:r>
            <a:r>
              <a:rPr lang="es-ES" sz="1800" kern="0" dirty="0">
                <a:solidFill>
                  <a:schemeClr val="tx1"/>
                </a:solidFill>
              </a:rPr>
              <a:t>Marketplace de alquileres vacacionales.</a:t>
            </a:r>
          </a:p>
          <a:p>
            <a:pPr algn="just">
              <a:defRPr/>
            </a:pPr>
            <a:r>
              <a:rPr lang="es-ES" sz="1800" kern="0" dirty="0"/>
              <a:t>Lockheed Martin: </a:t>
            </a:r>
            <a:r>
              <a:rPr lang="es-ES" sz="1800" i="1" kern="0" dirty="0">
                <a:solidFill>
                  <a:schemeClr val="tx1"/>
                </a:solidFill>
                <a:hlinkClick r:id="rId18"/>
              </a:rPr>
              <a:t>U.S. </a:t>
            </a:r>
            <a:r>
              <a:rPr lang="es-ES" sz="1800" i="1" kern="0" dirty="0" err="1">
                <a:solidFill>
                  <a:schemeClr val="tx1"/>
                </a:solidFill>
                <a:hlinkClick r:id="rId18"/>
              </a:rPr>
              <a:t>Navy</a:t>
            </a:r>
            <a:r>
              <a:rPr lang="es-ES" sz="1800" i="1" kern="0" dirty="0">
                <a:solidFill>
                  <a:schemeClr val="tx1"/>
                </a:solidFill>
                <a:hlinkClick r:id="rId18"/>
              </a:rPr>
              <a:t> </a:t>
            </a:r>
            <a:r>
              <a:rPr lang="es-ES" sz="1800" i="1" kern="0" dirty="0" err="1">
                <a:solidFill>
                  <a:schemeClr val="tx1"/>
                </a:solidFill>
                <a:hlinkClick r:id="rId18"/>
              </a:rPr>
              <a:t>Aegi</a:t>
            </a:r>
            <a:r>
              <a:rPr lang="es-ES" sz="1800" kern="0" dirty="0">
                <a:solidFill>
                  <a:schemeClr val="tx1"/>
                </a:solidFill>
              </a:rPr>
              <a:t>, sistema de armas para la marina de los EEUU.</a:t>
            </a:r>
          </a:p>
          <a:p>
            <a:pPr algn="just">
              <a:defRPr/>
            </a:pPr>
            <a:r>
              <a:rPr lang="es-ES" sz="1800" dirty="0"/>
              <a:t>LSI </a:t>
            </a:r>
            <a:r>
              <a:rPr lang="es-ES" sz="1800" dirty="0" err="1"/>
              <a:t>Logic</a:t>
            </a:r>
            <a:r>
              <a:rPr lang="es-ES" sz="1800" dirty="0"/>
              <a:t>: </a:t>
            </a:r>
            <a:r>
              <a:rPr lang="es-ES" sz="1800" i="1" dirty="0">
                <a:solidFill>
                  <a:schemeClr val="tx1"/>
                </a:solidFill>
                <a:hlinkClick r:id="rId19"/>
              </a:rPr>
              <a:t>RAID</a:t>
            </a:r>
            <a:r>
              <a:rPr lang="es-ES" sz="1800" dirty="0">
                <a:solidFill>
                  <a:schemeClr val="tx1"/>
                </a:solidFill>
              </a:rPr>
              <a:t>, firmware para controladores RAID.</a:t>
            </a:r>
            <a:endParaRPr lang="es-ES" sz="1800" kern="0" dirty="0">
              <a:solidFill>
                <a:schemeClr val="tx1"/>
              </a:solidFill>
            </a:endParaRPr>
          </a:p>
          <a:p>
            <a:pPr marL="0" indent="0" algn="just">
              <a:buFontTx/>
              <a:buNone/>
              <a:defRPr/>
            </a:pPr>
            <a:endParaRPr lang="es-ES" sz="1800" kern="0" dirty="0">
              <a:solidFill>
                <a:schemeClr val="tx1"/>
              </a:solidFill>
            </a:endParaRPr>
          </a:p>
        </p:txBody>
      </p:sp>
      <p:pic>
        <p:nvPicPr>
          <p:cNvPr id="18443" name="Gráfico 16">
            <a:extLst>
              <a:ext uri="{FF2B5EF4-FFF2-40B4-BE49-F238E27FC236}">
                <a16:creationId xmlns:a16="http://schemas.microsoft.com/office/drawing/2014/main" id="{448635C7-A55D-4389-8C94-4FCCD84D056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8038" y="5876925"/>
            <a:ext cx="8397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6">
            <a:extLst>
              <a:ext uri="{FF2B5EF4-FFF2-40B4-BE49-F238E27FC236}">
                <a16:creationId xmlns:a16="http://schemas.microsoft.com/office/drawing/2014/main" id="{8F670B64-4347-4BC4-AE6C-6B747F32EBD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56538" y="1484313"/>
            <a:ext cx="11922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8">
            <a:extLst>
              <a:ext uri="{FF2B5EF4-FFF2-40B4-BE49-F238E27FC236}">
                <a16:creationId xmlns:a16="http://schemas.microsoft.com/office/drawing/2014/main" id="{588E5978-00E5-4417-BAE4-DBD3414458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31175" y="2189163"/>
            <a:ext cx="587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4">
            <a:extLst>
              <a:ext uri="{FF2B5EF4-FFF2-40B4-BE49-F238E27FC236}">
                <a16:creationId xmlns:a16="http://schemas.microsoft.com/office/drawing/2014/main" id="{08F38785-065A-42C4-8FD2-F7C1D3EE264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01013" y="3213100"/>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Gráfico 24">
            <a:extLst>
              <a:ext uri="{FF2B5EF4-FFF2-40B4-BE49-F238E27FC236}">
                <a16:creationId xmlns:a16="http://schemas.microsoft.com/office/drawing/2014/main" id="{3C9C365E-6E09-4662-B815-BEEBC2CAF29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40675" y="4194175"/>
            <a:ext cx="9525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Gráfico 26">
            <a:extLst>
              <a:ext uri="{FF2B5EF4-FFF2-40B4-BE49-F238E27FC236}">
                <a16:creationId xmlns:a16="http://schemas.microsoft.com/office/drawing/2014/main" id="{5F6D4225-A8A5-4B0C-B836-00563FFCC6F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15275" y="5381625"/>
            <a:ext cx="1122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Gráfico 35">
            <a:extLst>
              <a:ext uri="{FF2B5EF4-FFF2-40B4-BE49-F238E27FC236}">
                <a16:creationId xmlns:a16="http://schemas.microsoft.com/office/drawing/2014/main" id="{728CA9FF-28EF-4B58-A486-21A3485B0A5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50200" y="6037263"/>
            <a:ext cx="8842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Marcador de contenido 1">
            <a:extLst>
              <a:ext uri="{FF2B5EF4-FFF2-40B4-BE49-F238E27FC236}">
                <a16:creationId xmlns:a16="http://schemas.microsoft.com/office/drawing/2014/main" id="{D580B6FC-7E75-46C6-B340-C9B1E03FBC21}"/>
              </a:ext>
            </a:extLst>
          </p:cNvPr>
          <p:cNvSpPr>
            <a:spLocks noGrp="1" noChangeArrowheads="1"/>
          </p:cNvSpPr>
          <p:nvPr>
            <p:ph idx="1"/>
          </p:nvPr>
        </p:nvSpPr>
        <p:spPr>
          <a:xfrm>
            <a:off x="0" y="1341438"/>
            <a:ext cx="3276600" cy="5492750"/>
          </a:xfrm>
        </p:spPr>
        <p:txBody>
          <a:bodyPr lIns="72000" tIns="36000" rIns="0" bIns="36000"/>
          <a:lstStyle/>
          <a:p>
            <a:pPr algn="just"/>
            <a:r>
              <a:rPr lang="es-ES" altLang="es-ES" sz="1800"/>
              <a:t>Lucent: </a:t>
            </a:r>
            <a:r>
              <a:rPr lang="es-ES" altLang="es-ES" sz="1800" i="1">
                <a:solidFill>
                  <a:schemeClr val="tx1"/>
                </a:solidFill>
                <a:hlinkClick r:id="rId2"/>
              </a:rPr>
              <a:t>5ESS</a:t>
            </a:r>
            <a:r>
              <a:rPr lang="es-ES" altLang="es-ES" sz="1800">
                <a:solidFill>
                  <a:schemeClr val="tx1"/>
                </a:solidFill>
              </a:rPr>
              <a:t>, familia de conmutadores telefónicos.</a:t>
            </a:r>
          </a:p>
          <a:p>
            <a:pPr algn="just"/>
            <a:r>
              <a:rPr lang="es-ES" altLang="es-ES" sz="1800"/>
              <a:t>Market Maker Software AG: </a:t>
            </a:r>
            <a:r>
              <a:rPr lang="es-ES" altLang="es-ES" sz="1800" i="1">
                <a:solidFill>
                  <a:schemeClr val="tx1"/>
                </a:solidFill>
                <a:hlinkClick r:id="rId3"/>
              </a:rPr>
              <a:t>MERGER</a:t>
            </a:r>
            <a:r>
              <a:rPr lang="es-ES" altLang="es-ES" sz="1800">
                <a:solidFill>
                  <a:schemeClr val="tx1"/>
                </a:solidFill>
              </a:rPr>
              <a:t>, línea de productos de software financiero.</a:t>
            </a:r>
          </a:p>
          <a:p>
            <a:pPr algn="just"/>
            <a:r>
              <a:rPr lang="es-ES" altLang="es-ES" sz="1800"/>
              <a:t>Nokia: </a:t>
            </a:r>
            <a:r>
              <a:rPr lang="es-ES" altLang="es-ES" sz="1800" i="1">
                <a:solidFill>
                  <a:schemeClr val="tx1"/>
                </a:solidFill>
                <a:hlinkClick r:id="rId4"/>
              </a:rPr>
              <a:t>Mobile Phones</a:t>
            </a:r>
            <a:r>
              <a:rPr lang="es-ES" altLang="es-ES" sz="1800">
                <a:solidFill>
                  <a:schemeClr val="tx1"/>
                </a:solidFill>
              </a:rPr>
              <a:t>, línea de productos de teléfonos móviles.</a:t>
            </a:r>
          </a:p>
          <a:p>
            <a:pPr algn="just"/>
            <a:r>
              <a:rPr lang="es-ES" altLang="es-ES" sz="1800"/>
              <a:t>Philips: </a:t>
            </a:r>
            <a:r>
              <a:rPr lang="en-US" altLang="es-ES" sz="1800" i="1">
                <a:solidFill>
                  <a:schemeClr val="tx1"/>
                </a:solidFill>
                <a:hlinkClick r:id="rId5"/>
              </a:rPr>
              <a:t>Medical Systems</a:t>
            </a:r>
            <a:r>
              <a:rPr lang="en-US" altLang="es-ES" sz="1800" i="1">
                <a:solidFill>
                  <a:schemeClr val="tx1"/>
                </a:solidFill>
              </a:rPr>
              <a:t>,</a:t>
            </a:r>
            <a:r>
              <a:rPr lang="en-US" altLang="es-ES" sz="1800">
                <a:solidFill>
                  <a:schemeClr val="tx1"/>
                </a:solidFill>
              </a:rPr>
              <a:t> l</a:t>
            </a:r>
            <a:r>
              <a:rPr lang="es-ES" altLang="es-ES" sz="1800">
                <a:solidFill>
                  <a:schemeClr val="tx1"/>
                </a:solidFill>
              </a:rPr>
              <a:t>ínea de productos de sistemas médicos</a:t>
            </a:r>
            <a:r>
              <a:rPr lang="en-US" altLang="es-ES" sz="1800">
                <a:solidFill>
                  <a:schemeClr val="tx1"/>
                </a:solidFill>
              </a:rPr>
              <a:t>.</a:t>
            </a:r>
            <a:endParaRPr lang="es-ES" altLang="es-ES" sz="1800">
              <a:solidFill>
                <a:schemeClr val="tx1"/>
              </a:solidFill>
            </a:endParaRPr>
          </a:p>
          <a:p>
            <a:pPr algn="just"/>
            <a:r>
              <a:rPr lang="es-ES" altLang="es-ES" sz="1800"/>
              <a:t>Philips: </a:t>
            </a:r>
            <a:r>
              <a:rPr lang="es-ES" altLang="es-ES" sz="1800" i="1">
                <a:solidFill>
                  <a:schemeClr val="tx1"/>
                </a:solidFill>
                <a:hlinkClick r:id="rId6"/>
              </a:rPr>
              <a:t>Television Sets SPL</a:t>
            </a:r>
            <a:r>
              <a:rPr lang="es-ES" altLang="es-ES" sz="1800">
                <a:solidFill>
                  <a:schemeClr val="tx1"/>
                </a:solidFill>
              </a:rPr>
              <a:t>, SPL para televisores.</a:t>
            </a:r>
          </a:p>
          <a:p>
            <a:pPr algn="just"/>
            <a:r>
              <a:rPr lang="es-ES" altLang="es-ES" sz="1800"/>
              <a:t>Philips: </a:t>
            </a:r>
            <a:r>
              <a:rPr lang="es-ES" altLang="es-ES" sz="1800" i="1">
                <a:solidFill>
                  <a:schemeClr val="tx1"/>
                </a:solidFill>
                <a:hlinkClick r:id="rId7"/>
              </a:rPr>
              <a:t>PKI tss</a:t>
            </a:r>
            <a:r>
              <a:rPr lang="es-ES" altLang="es-ES" sz="1800">
                <a:solidFill>
                  <a:schemeClr val="tx1"/>
                </a:solidFill>
              </a:rPr>
              <a:t>, sistema de conmutación de telecomunicaciones.</a:t>
            </a:r>
          </a:p>
        </p:txBody>
      </p:sp>
      <p:sp>
        <p:nvSpPr>
          <p:cNvPr id="3" name="Título 2">
            <a:extLst>
              <a:ext uri="{FF2B5EF4-FFF2-40B4-BE49-F238E27FC236}">
                <a16:creationId xmlns:a16="http://schemas.microsoft.com/office/drawing/2014/main" id="{4A894315-880A-4776-AC80-13CD24A0FBB9}"/>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
        <p:nvSpPr>
          <p:cNvPr id="11" name="CuadroTexto 10">
            <a:extLst>
              <a:ext uri="{FF2B5EF4-FFF2-40B4-BE49-F238E27FC236}">
                <a16:creationId xmlns:a16="http://schemas.microsoft.com/office/drawing/2014/main" id="{931C7C59-3601-4385-8EA1-572FC4FD7B75}"/>
              </a:ext>
            </a:extLst>
          </p:cNvPr>
          <p:cNvSpPr txBox="1"/>
          <p:nvPr/>
        </p:nvSpPr>
        <p:spPr>
          <a:xfrm>
            <a:off x="0" y="742950"/>
            <a:ext cx="9121775" cy="523875"/>
          </a:xfrm>
          <a:prstGeom prst="rect">
            <a:avLst/>
          </a:prstGeom>
          <a:noFill/>
        </p:spPr>
        <p:txBody>
          <a:bodyPr>
            <a:spAutoFit/>
          </a:bodyPr>
          <a:lstStyle/>
          <a:p>
            <a:pPr algn="ctr">
              <a:defRPr/>
            </a:pPr>
            <a:r>
              <a:rPr lang="es-ES" sz="2800" b="1" dirty="0" err="1">
                <a:solidFill>
                  <a:srgbClr val="003399"/>
                </a:solidFill>
                <a:latin typeface="+mn-lt"/>
              </a:rPr>
              <a:t>SPLs</a:t>
            </a:r>
            <a:r>
              <a:rPr lang="es-ES" sz="2800" b="1" dirty="0">
                <a:solidFill>
                  <a:srgbClr val="003399"/>
                </a:solidFill>
                <a:latin typeface="+mn-lt"/>
              </a:rPr>
              <a:t> en la práctica (</a:t>
            </a:r>
            <a:r>
              <a:rPr lang="es-ES" sz="2800" b="1" dirty="0">
                <a:solidFill>
                  <a:srgbClr val="003399"/>
                </a:solidFill>
                <a:latin typeface="+mn-lt"/>
                <a:hlinkClick r:id="rId8"/>
              </a:rPr>
              <a:t>Product line Hall </a:t>
            </a:r>
            <a:r>
              <a:rPr lang="es-ES" sz="2800" b="1" dirty="0" err="1">
                <a:solidFill>
                  <a:srgbClr val="003399"/>
                </a:solidFill>
                <a:latin typeface="+mn-lt"/>
                <a:hlinkClick r:id="rId8"/>
              </a:rPr>
              <a:t>of</a:t>
            </a:r>
            <a:r>
              <a:rPr lang="es-ES" sz="2800" b="1" dirty="0">
                <a:solidFill>
                  <a:srgbClr val="003399"/>
                </a:solidFill>
                <a:latin typeface="+mn-lt"/>
                <a:hlinkClick r:id="rId8"/>
              </a:rPr>
              <a:t> </a:t>
            </a:r>
            <a:r>
              <a:rPr lang="es-ES" sz="2800" b="1" dirty="0" err="1">
                <a:solidFill>
                  <a:srgbClr val="003399"/>
                </a:solidFill>
                <a:latin typeface="+mn-lt"/>
                <a:hlinkClick r:id="rId8"/>
              </a:rPr>
              <a:t>Fame</a:t>
            </a:r>
            <a:r>
              <a:rPr lang="es-ES" sz="2800" b="1" dirty="0">
                <a:solidFill>
                  <a:srgbClr val="003399"/>
                </a:solidFill>
                <a:latin typeface="+mn-lt"/>
              </a:rPr>
              <a:t>)</a:t>
            </a:r>
            <a:endParaRPr lang="es-ES" sz="2800" dirty="0">
              <a:solidFill>
                <a:srgbClr val="003399"/>
              </a:solidFill>
              <a:latin typeface="+mn-lt"/>
            </a:endParaRPr>
          </a:p>
        </p:txBody>
      </p:sp>
      <p:sp>
        <p:nvSpPr>
          <p:cNvPr id="22" name="Marcador de contenido 1">
            <a:extLst>
              <a:ext uri="{FF2B5EF4-FFF2-40B4-BE49-F238E27FC236}">
                <a16:creationId xmlns:a16="http://schemas.microsoft.com/office/drawing/2014/main" id="{46F1550B-E9BD-401B-8869-3458A1B4F250}"/>
              </a:ext>
            </a:extLst>
          </p:cNvPr>
          <p:cNvSpPr txBox="1">
            <a:spLocks/>
          </p:cNvSpPr>
          <p:nvPr/>
        </p:nvSpPr>
        <p:spPr bwMode="auto">
          <a:xfrm>
            <a:off x="4500563" y="1363663"/>
            <a:ext cx="3275012" cy="5494337"/>
          </a:xfrm>
          <a:prstGeom prst="rect">
            <a:avLst/>
          </a:prstGeom>
          <a:noFill/>
          <a:ln>
            <a:noFill/>
          </a:ln>
        </p:spPr>
        <p:txBody>
          <a:bodyPr lIns="72000" tIns="36000" rIns="0" bIns="36000"/>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algn="just">
              <a:defRPr/>
            </a:pPr>
            <a:r>
              <a:rPr lang="es-ES" sz="1800" kern="0" dirty="0" err="1"/>
              <a:t>Salion</a:t>
            </a:r>
            <a:r>
              <a:rPr lang="es-ES" sz="1800" kern="0" dirty="0"/>
              <a:t>, Inc.: </a:t>
            </a:r>
            <a:r>
              <a:rPr lang="es-ES" sz="1800" i="1" kern="0" dirty="0">
                <a:solidFill>
                  <a:schemeClr val="tx1"/>
                </a:solidFill>
                <a:hlinkClick r:id="rId9"/>
              </a:rPr>
              <a:t>Revenue </a:t>
            </a:r>
            <a:r>
              <a:rPr lang="es-ES" sz="1800" i="1" kern="0" dirty="0" err="1">
                <a:solidFill>
                  <a:schemeClr val="tx1"/>
                </a:solidFill>
                <a:hlinkClick r:id="rId9"/>
              </a:rPr>
              <a:t>Acquisition</a:t>
            </a:r>
            <a:r>
              <a:rPr lang="es-ES" sz="1800" i="1" kern="0" dirty="0">
                <a:solidFill>
                  <a:schemeClr val="tx1"/>
                </a:solidFill>
                <a:hlinkClick r:id="rId9"/>
              </a:rPr>
              <a:t> Management </a:t>
            </a:r>
            <a:r>
              <a:rPr lang="es-ES" sz="1800" i="1" kern="0" dirty="0" err="1">
                <a:solidFill>
                  <a:schemeClr val="tx1"/>
                </a:solidFill>
                <a:hlinkClick r:id="rId9"/>
              </a:rPr>
              <a:t>Systems</a:t>
            </a:r>
            <a:r>
              <a:rPr lang="es-ES" sz="1800" kern="0" dirty="0">
                <a:solidFill>
                  <a:schemeClr val="tx1"/>
                </a:solidFill>
              </a:rPr>
              <a:t>, sistemas de gestión de adquisición de ingresos.</a:t>
            </a:r>
          </a:p>
          <a:p>
            <a:pPr algn="just">
              <a:defRPr/>
            </a:pPr>
            <a:r>
              <a:rPr lang="es-ES" sz="1800" kern="0" dirty="0"/>
              <a:t>Siemens: </a:t>
            </a:r>
            <a:r>
              <a:rPr lang="es-ES" sz="1800" i="1" kern="0" dirty="0">
                <a:solidFill>
                  <a:schemeClr val="tx1"/>
                </a:solidFill>
                <a:hlinkClick r:id="rId10"/>
              </a:rPr>
              <a:t>Siemens </a:t>
            </a:r>
            <a:r>
              <a:rPr lang="es-ES" sz="1800" i="1" kern="0" dirty="0" err="1">
                <a:solidFill>
                  <a:schemeClr val="tx1"/>
                </a:solidFill>
                <a:hlinkClick r:id="rId10"/>
              </a:rPr>
              <a:t>Healthcare</a:t>
            </a:r>
            <a:r>
              <a:rPr lang="es-ES" sz="1800" i="1" kern="0" dirty="0">
                <a:solidFill>
                  <a:schemeClr val="tx1"/>
                </a:solidFill>
                <a:hlinkClick r:id="rId10"/>
              </a:rPr>
              <a:t> (</a:t>
            </a:r>
            <a:r>
              <a:rPr lang="es-ES" sz="1800" i="1" kern="0" dirty="0" err="1">
                <a:solidFill>
                  <a:schemeClr val="tx1"/>
                </a:solidFill>
                <a:hlinkClick r:id="rId10"/>
              </a:rPr>
              <a:t>syngo.via</a:t>
            </a:r>
            <a:r>
              <a:rPr lang="es-ES" sz="1800" i="1" kern="0" dirty="0">
                <a:solidFill>
                  <a:schemeClr val="tx1"/>
                </a:solidFill>
                <a:hlinkClick r:id="rId10"/>
              </a:rPr>
              <a:t>)</a:t>
            </a:r>
            <a:r>
              <a:rPr lang="es-ES" sz="1800" kern="0" dirty="0">
                <a:solidFill>
                  <a:schemeClr val="tx1"/>
                </a:solidFill>
              </a:rPr>
              <a:t>, lectura en 3D de visualizaciones médicas.</a:t>
            </a:r>
          </a:p>
          <a:p>
            <a:pPr algn="just">
              <a:defRPr/>
            </a:pPr>
            <a:r>
              <a:rPr lang="es-ES" sz="1800" kern="0" dirty="0"/>
              <a:t>Toshiba: </a:t>
            </a:r>
            <a:r>
              <a:rPr lang="es-ES" sz="1800" i="1" kern="0" dirty="0">
                <a:solidFill>
                  <a:schemeClr val="tx1"/>
                </a:solidFill>
                <a:hlinkClick r:id="rId11"/>
              </a:rPr>
              <a:t>EPG M&amp;C</a:t>
            </a:r>
            <a:r>
              <a:rPr lang="es-ES" sz="1800" kern="0" dirty="0">
                <a:solidFill>
                  <a:schemeClr val="tx1"/>
                </a:solidFill>
              </a:rPr>
              <a:t>, monitoreo y control de plantas generadoras de energía eléctrica.</a:t>
            </a:r>
          </a:p>
          <a:p>
            <a:pPr algn="just">
              <a:defRPr/>
            </a:pPr>
            <a:r>
              <a:rPr lang="es-ES" sz="1800" kern="0" dirty="0"/>
              <a:t>U.S. </a:t>
            </a:r>
            <a:r>
              <a:rPr lang="es-ES" sz="1800" kern="0" dirty="0" err="1"/>
              <a:t>Army</a:t>
            </a:r>
            <a:r>
              <a:rPr lang="es-ES" sz="1800" kern="0" dirty="0"/>
              <a:t>: </a:t>
            </a:r>
            <a:r>
              <a:rPr lang="en-US" sz="1800" i="1" kern="0" dirty="0">
                <a:solidFill>
                  <a:schemeClr val="tx1"/>
                </a:solidFill>
                <a:hlinkClick r:id="rId12"/>
              </a:rPr>
              <a:t>Live Training Transformation (LT2)</a:t>
            </a:r>
            <a:r>
              <a:rPr lang="en-US" sz="1800" i="1" kern="0" dirty="0">
                <a:solidFill>
                  <a:schemeClr val="tx1"/>
                </a:solidFill>
              </a:rPr>
              <a:t>,</a:t>
            </a:r>
            <a:r>
              <a:rPr lang="en-US" sz="1800" kern="0" dirty="0">
                <a:solidFill>
                  <a:schemeClr val="tx1"/>
                </a:solidFill>
              </a:rPr>
              <a:t> </a:t>
            </a:r>
            <a:r>
              <a:rPr lang="es-ES" sz="1800" kern="0" dirty="0">
                <a:solidFill>
                  <a:schemeClr val="tx1"/>
                </a:solidFill>
              </a:rPr>
              <a:t>entrenamiento del ejército de EEUU.</a:t>
            </a:r>
          </a:p>
          <a:p>
            <a:pPr algn="just">
              <a:defRPr/>
            </a:pPr>
            <a:r>
              <a:rPr lang="en-US" sz="1800" kern="0" dirty="0"/>
              <a:t>U.S. Naval Research Laboratory</a:t>
            </a:r>
            <a:r>
              <a:rPr lang="es-ES" sz="1800" kern="0" dirty="0"/>
              <a:t>: </a:t>
            </a:r>
            <a:r>
              <a:rPr lang="es-ES" sz="1800" i="1" kern="0" dirty="0">
                <a:solidFill>
                  <a:schemeClr val="tx1"/>
                </a:solidFill>
                <a:hlinkClick r:id="rId13"/>
              </a:rPr>
              <a:t>A-7E OFP</a:t>
            </a:r>
            <a:r>
              <a:rPr lang="es-ES" sz="1800" kern="0" dirty="0">
                <a:solidFill>
                  <a:schemeClr val="tx1"/>
                </a:solidFill>
              </a:rPr>
              <a:t>, software de vuelo operativo.</a:t>
            </a:r>
          </a:p>
        </p:txBody>
      </p:sp>
      <p:pic>
        <p:nvPicPr>
          <p:cNvPr id="19462" name="Picture 2">
            <a:extLst>
              <a:ext uri="{FF2B5EF4-FFF2-40B4-BE49-F238E27FC236}">
                <a16:creationId xmlns:a16="http://schemas.microsoft.com/office/drawing/2014/main" id="{6CE49A30-6B09-40C1-AC9D-2F8304C62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1163" y="1484313"/>
            <a:ext cx="145891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Imagen 4">
            <a:extLst>
              <a:ext uri="{FF2B5EF4-FFF2-40B4-BE49-F238E27FC236}">
                <a16:creationId xmlns:a16="http://schemas.microsoft.com/office/drawing/2014/main" id="{41F54FCA-984F-47F8-8C7D-FEEC7D0614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3750" y="2262188"/>
            <a:ext cx="11938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4">
            <a:extLst>
              <a:ext uri="{FF2B5EF4-FFF2-40B4-BE49-F238E27FC236}">
                <a16:creationId xmlns:a16="http://schemas.microsoft.com/office/drawing/2014/main" id="{2B30A64C-0E52-4236-BF64-4920C6D487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9313" y="3173413"/>
            <a:ext cx="1038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Imagen 7">
            <a:extLst>
              <a:ext uri="{FF2B5EF4-FFF2-40B4-BE49-F238E27FC236}">
                <a16:creationId xmlns:a16="http://schemas.microsoft.com/office/drawing/2014/main" id="{E58CE2F5-7282-4AAD-8F7D-EEB0692E43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1375" y="3933825"/>
            <a:ext cx="119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6">
            <a:extLst>
              <a:ext uri="{FF2B5EF4-FFF2-40B4-BE49-F238E27FC236}">
                <a16:creationId xmlns:a16="http://schemas.microsoft.com/office/drawing/2014/main" id="{E2324EB9-F2CE-451F-A0FF-3D5C07C661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3913" y="5516563"/>
            <a:ext cx="11969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Imagen 9">
            <a:extLst>
              <a:ext uri="{FF2B5EF4-FFF2-40B4-BE49-F238E27FC236}">
                <a16:creationId xmlns:a16="http://schemas.microsoft.com/office/drawing/2014/main" id="{6BE79668-4241-462D-A924-6AC6ACF259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4575" y="4546600"/>
            <a:ext cx="627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Imagen 15">
            <a:extLst>
              <a:ext uri="{FF2B5EF4-FFF2-40B4-BE49-F238E27FC236}">
                <a16:creationId xmlns:a16="http://schemas.microsoft.com/office/drawing/2014/main" id="{29F4B64C-EAA1-4AFD-9A1B-65A3C88ED3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56550" y="1547813"/>
            <a:ext cx="8985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a:extLst>
              <a:ext uri="{FF2B5EF4-FFF2-40B4-BE49-F238E27FC236}">
                <a16:creationId xmlns:a16="http://schemas.microsoft.com/office/drawing/2014/main" id="{A732447F-63E6-49DB-8825-D354CECD3C6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13688" y="2773363"/>
            <a:ext cx="11223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10">
            <a:extLst>
              <a:ext uri="{FF2B5EF4-FFF2-40B4-BE49-F238E27FC236}">
                <a16:creationId xmlns:a16="http://schemas.microsoft.com/office/drawing/2014/main" id="{FC0D0EE2-F394-4D36-9A4F-EEB5E92CDE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2250" y="4005263"/>
            <a:ext cx="12366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Imagen 18">
            <a:extLst>
              <a:ext uri="{FF2B5EF4-FFF2-40B4-BE49-F238E27FC236}">
                <a16:creationId xmlns:a16="http://schemas.microsoft.com/office/drawing/2014/main" id="{4350950D-E6E8-457E-B664-6F695209935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85113" y="5084763"/>
            <a:ext cx="11906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4">
            <a:extLst>
              <a:ext uri="{FF2B5EF4-FFF2-40B4-BE49-F238E27FC236}">
                <a16:creationId xmlns:a16="http://schemas.microsoft.com/office/drawing/2014/main" id="{3A9DC9F8-F6DD-409A-B0E9-DEB9CEEBFCF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66088" y="5710238"/>
            <a:ext cx="8270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b="1" dirty="0"/>
              <a:t>EJERCICIO</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0" y="1474788"/>
            <a:ext cx="9144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Identificar un ejemplo real de línea de productos (software), ya sea en un dominio industrial, académico o en sistemas comerciales.</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Responda a las siguientes preguntas:</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productos conforman principalmente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¿Cuántos productos en total componen aproximadamente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características principales tienen en común los productos de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características principales diferencian a los productos de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¿A qué dominio pertenece la línea de productos?</a:t>
            </a:r>
          </a:p>
        </p:txBody>
      </p:sp>
    </p:spTree>
    <p:extLst>
      <p:ext uri="{BB962C8B-B14F-4D97-AF65-F5344CB8AC3E}">
        <p14:creationId xmlns:p14="http://schemas.microsoft.com/office/powerpoint/2010/main" val="172827749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B9E2D-38FF-4CFA-96F6-655F4C3AE61B}"/>
              </a:ext>
            </a:extLst>
          </p:cNvPr>
          <p:cNvSpPr>
            <a:spLocks noGrp="1"/>
          </p:cNvSpPr>
          <p:nvPr>
            <p:ph type="ctrTitle"/>
          </p:nvPr>
        </p:nvSpPr>
        <p:spPr/>
        <p:txBody>
          <a:bodyPr/>
          <a:lstStyle/>
          <a:p>
            <a:pPr>
              <a:defRPr/>
            </a:pPr>
            <a:r>
              <a:rPr lang="en-US" dirty="0"/>
              <a:t>1.2 </a:t>
            </a:r>
            <a:r>
              <a:rPr lang="en-US" dirty="0" err="1"/>
              <a:t>Proceso</a:t>
            </a:r>
            <a:r>
              <a:rPr lang="en-US" dirty="0"/>
              <a:t> de </a:t>
            </a:r>
            <a:r>
              <a:rPr lang="en-US" dirty="0" err="1"/>
              <a:t>Ingeniería</a:t>
            </a:r>
            <a:r>
              <a:rPr lang="en-US" dirty="0"/>
              <a:t> de</a:t>
            </a:r>
            <a:br>
              <a:rPr lang="en-US" dirty="0"/>
            </a:br>
            <a:r>
              <a:rPr lang="en-US" dirty="0" err="1"/>
              <a:t>Líneas</a:t>
            </a:r>
            <a:r>
              <a:rPr lang="en-US" dirty="0"/>
              <a:t> de </a:t>
            </a:r>
            <a:r>
              <a:rPr lang="en-US" dirty="0" err="1"/>
              <a:t>Producto</a:t>
            </a:r>
            <a:r>
              <a:rPr lang="en-US" dirty="0"/>
              <a:t> Software (SPLs)</a:t>
            </a:r>
          </a:p>
        </p:txBody>
      </p:sp>
      <p:sp>
        <p:nvSpPr>
          <p:cNvPr id="20483" name="Subtítulo 2">
            <a:extLst>
              <a:ext uri="{FF2B5EF4-FFF2-40B4-BE49-F238E27FC236}">
                <a16:creationId xmlns:a16="http://schemas.microsoft.com/office/drawing/2014/main" id="{DE140270-AE1B-4033-8568-0998D03A56A9}"/>
              </a:ext>
            </a:extLst>
          </p:cNvPr>
          <p:cNvSpPr>
            <a:spLocks noGrp="1" noChangeArrowheads="1"/>
          </p:cNvSpPr>
          <p:nvPr>
            <p:ph type="subTitle" idx="1"/>
          </p:nvPr>
        </p:nvSpPr>
        <p:spPr>
          <a:xfrm>
            <a:off x="0" y="4653136"/>
            <a:ext cx="9144000" cy="985664"/>
          </a:xfrm>
        </p:spPr>
        <p:txBody>
          <a:bodyPr/>
          <a:lstStyle/>
          <a:p>
            <a:r>
              <a:rPr lang="en-US" altLang="es-ES" i="1" dirty="0"/>
              <a:t>“Exploiting the common and managing the different.” </a:t>
            </a:r>
            <a:br>
              <a:rPr lang="en-US" altLang="es-ES" i="1" dirty="0"/>
            </a:br>
            <a:r>
              <a:rPr lang="en-US" altLang="es-ES" dirty="0"/>
              <a:t>Charles Krueger, 2001</a:t>
            </a:r>
          </a:p>
        </p:txBody>
      </p:sp>
      <p:sp>
        <p:nvSpPr>
          <p:cNvPr id="5" name="CuadroTexto 4">
            <a:extLst>
              <a:ext uri="{FF2B5EF4-FFF2-40B4-BE49-F238E27FC236}">
                <a16:creationId xmlns:a16="http://schemas.microsoft.com/office/drawing/2014/main" id="{D213CCD0-C86A-4AA1-A43E-411F1354AF29}"/>
              </a:ext>
            </a:extLst>
          </p:cNvPr>
          <p:cNvSpPr txBox="1"/>
          <p:nvPr/>
        </p:nvSpPr>
        <p:spPr>
          <a:xfrm>
            <a:off x="1763688" y="5877272"/>
            <a:ext cx="5616624" cy="523220"/>
          </a:xfrm>
          <a:prstGeom prst="rect">
            <a:avLst/>
          </a:prstGeom>
          <a:noFill/>
        </p:spPr>
        <p:txBody>
          <a:bodyPr wrap="square">
            <a:spAutoFit/>
          </a:bodyPr>
          <a:lstStyle/>
          <a:p>
            <a:pPr algn="ctr">
              <a:defRPr/>
            </a:pPr>
            <a:r>
              <a:rPr lang="en-US" sz="1400" dirty="0">
                <a:solidFill>
                  <a:srgbClr val="131413"/>
                </a:solidFill>
                <a:latin typeface="+mn-lt"/>
              </a:rPr>
              <a:t>“The essence of a software product line is that we exploit what products have in common and manage what makes them different”.</a:t>
            </a:r>
            <a:endParaRPr lang="es-ES" sz="1400" dirty="0">
              <a:latin typeface="+mn-lt"/>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1914E9C-09F5-4278-891A-99002F09185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7172" name="CuadroTexto 7">
            <a:extLst>
              <a:ext uri="{FF2B5EF4-FFF2-40B4-BE49-F238E27FC236}">
                <a16:creationId xmlns:a16="http://schemas.microsoft.com/office/drawing/2014/main" id="{CB5DFE7B-A3BA-473D-85A3-E41897F8CC43}"/>
              </a:ext>
            </a:extLst>
          </p:cNvPr>
          <p:cNvSpPr txBox="1">
            <a:spLocks noChangeArrowheads="1"/>
          </p:cNvSpPr>
          <p:nvPr/>
        </p:nvSpPr>
        <p:spPr bwMode="auto">
          <a:xfrm>
            <a:off x="0" y="1916113"/>
            <a:ext cx="4859338" cy="147796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dirty="0">
                <a:latin typeface="+mn-lt"/>
              </a:rPr>
              <a:t>Las características se utilizan para especificar y comunicar las similitudes y diferencias entre los productos de una SPL, guiando la estructura, reutilización y variación en todas las fases del ciclo de vida del software.</a:t>
            </a:r>
          </a:p>
        </p:txBody>
      </p:sp>
      <p:pic>
        <p:nvPicPr>
          <p:cNvPr id="21508" name="Marcador de contenido 4">
            <a:extLst>
              <a:ext uri="{FF2B5EF4-FFF2-40B4-BE49-F238E27FC236}">
                <a16:creationId xmlns:a16="http://schemas.microsoft.com/office/drawing/2014/main" id="{EF138765-8FE7-4595-9DC9-25510A9EEA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03800" y="2017713"/>
            <a:ext cx="3787775" cy="3787775"/>
          </a:xfrm>
        </p:spPr>
      </p:pic>
      <p:sp>
        <p:nvSpPr>
          <p:cNvPr id="11" name="CuadroTexto 10">
            <a:extLst>
              <a:ext uri="{FF2B5EF4-FFF2-40B4-BE49-F238E27FC236}">
                <a16:creationId xmlns:a16="http://schemas.microsoft.com/office/drawing/2014/main" id="{29290614-5470-46BB-8843-7412982A2261}"/>
              </a:ext>
            </a:extLst>
          </p:cNvPr>
          <p:cNvSpPr txBox="1"/>
          <p:nvPr/>
        </p:nvSpPr>
        <p:spPr>
          <a:xfrm>
            <a:off x="0" y="908050"/>
            <a:ext cx="9144000" cy="923925"/>
          </a:xfrm>
          <a:prstGeom prst="rect">
            <a:avLst/>
          </a:prstGeom>
          <a:noFill/>
        </p:spPr>
        <p:txBody>
          <a:bodyPr>
            <a:spAutoFit/>
          </a:bodyPr>
          <a:lstStyle/>
          <a:p>
            <a:pPr algn="just">
              <a:defRPr/>
            </a:pPr>
            <a:r>
              <a:rPr lang="es-ES" altLang="es-ES" b="1" i="1" dirty="0">
                <a:solidFill>
                  <a:srgbClr val="0000FF"/>
                </a:solidFill>
                <a:latin typeface="+mn-lt"/>
              </a:rPr>
              <a:t>Feature </a:t>
            </a:r>
            <a:r>
              <a:rPr lang="es-ES" altLang="es-ES" dirty="0">
                <a:solidFill>
                  <a:srgbClr val="0000FF"/>
                </a:solidFill>
                <a:latin typeface="+mn-lt"/>
              </a:rPr>
              <a:t>(Característica): </a:t>
            </a:r>
            <a:r>
              <a:rPr lang="es-ES" altLang="es-ES" dirty="0">
                <a:latin typeface="+mn-lt"/>
              </a:rPr>
              <a:t>Una característica es una propiedad o un comportamiento visible para el usuario final de un sistema software.</a:t>
            </a:r>
          </a:p>
          <a:p>
            <a:pPr algn="just">
              <a:defRPr/>
            </a:pPr>
            <a:endParaRPr lang="es-ES" altLang="es-ES" dirty="0">
              <a:latin typeface="+mn-lt"/>
            </a:endParaRPr>
          </a:p>
        </p:txBody>
      </p:sp>
      <p:sp>
        <p:nvSpPr>
          <p:cNvPr id="6" name="CuadroTexto 7">
            <a:extLst>
              <a:ext uri="{FF2B5EF4-FFF2-40B4-BE49-F238E27FC236}">
                <a16:creationId xmlns:a16="http://schemas.microsoft.com/office/drawing/2014/main" id="{C203AEFD-E277-4C7C-87B1-9F7BC85F6338}"/>
              </a:ext>
            </a:extLst>
          </p:cNvPr>
          <p:cNvSpPr txBox="1">
            <a:spLocks noChangeArrowheads="1"/>
          </p:cNvSpPr>
          <p:nvPr/>
        </p:nvSpPr>
        <p:spPr bwMode="auto">
          <a:xfrm>
            <a:off x="0" y="3770313"/>
            <a:ext cx="4859338" cy="230822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b="1" i="1" dirty="0" err="1">
                <a:solidFill>
                  <a:srgbClr val="0000FF"/>
                </a:solidFill>
                <a:latin typeface="+mn-lt"/>
              </a:rPr>
              <a:t>Product</a:t>
            </a:r>
            <a:r>
              <a:rPr lang="es-ES" altLang="es-ES" dirty="0">
                <a:solidFill>
                  <a:srgbClr val="0000FF"/>
                </a:solidFill>
                <a:latin typeface="+mn-lt"/>
              </a:rPr>
              <a:t> (Producto): </a:t>
            </a:r>
            <a:r>
              <a:rPr lang="es-ES" altLang="es-ES" dirty="0">
                <a:latin typeface="+mn-lt"/>
              </a:rPr>
              <a:t>Un producto es una selección válida de características (</a:t>
            </a:r>
            <a:r>
              <a:rPr lang="es-ES" altLang="es-ES" i="1" dirty="0" err="1">
                <a:latin typeface="+mn-lt"/>
              </a:rPr>
              <a:t>feature</a:t>
            </a:r>
            <a:r>
              <a:rPr lang="es-ES" altLang="es-ES" i="1" dirty="0">
                <a:latin typeface="+mn-lt"/>
              </a:rPr>
              <a:t> </a:t>
            </a:r>
            <a:r>
              <a:rPr lang="es-ES" altLang="es-ES" i="1" dirty="0" err="1">
                <a:latin typeface="+mn-lt"/>
              </a:rPr>
              <a:t>selection</a:t>
            </a:r>
            <a:r>
              <a:rPr lang="es-ES" altLang="es-ES" dirty="0">
                <a:latin typeface="+mn-lt"/>
              </a:rPr>
              <a:t>, subconjunto de las características de la SPL). </a:t>
            </a:r>
            <a:br>
              <a:rPr lang="es-ES" altLang="es-ES" dirty="0">
                <a:latin typeface="+mn-lt"/>
              </a:rPr>
            </a:br>
            <a:endParaRPr lang="es-ES" altLang="es-ES" dirty="0">
              <a:latin typeface="+mn-lt"/>
            </a:endParaRPr>
          </a:p>
          <a:p>
            <a:pPr algn="just">
              <a:defRPr/>
            </a:pPr>
            <a:r>
              <a:rPr lang="es-ES" altLang="es-ES" dirty="0">
                <a:latin typeface="+mn-lt"/>
              </a:rPr>
              <a:t>Una selección es válida si cumple todas las dependencias de las características (</a:t>
            </a:r>
            <a:r>
              <a:rPr lang="es-ES" altLang="es-ES" i="1" dirty="0" err="1">
                <a:latin typeface="+mn-lt"/>
              </a:rPr>
              <a:t>feature</a:t>
            </a:r>
            <a:r>
              <a:rPr lang="es-ES" altLang="es-ES" i="1" dirty="0">
                <a:latin typeface="+mn-lt"/>
              </a:rPr>
              <a:t> </a:t>
            </a:r>
            <a:r>
              <a:rPr lang="es-ES" altLang="es-ES" i="1" dirty="0" err="1">
                <a:latin typeface="+mn-lt"/>
              </a:rPr>
              <a:t>dependencies</a:t>
            </a:r>
            <a:r>
              <a:rPr lang="es-ES" altLang="es-ES" dirty="0">
                <a:latin typeface="+mn-lt"/>
              </a:rPr>
              <a:t>).</a:t>
            </a:r>
          </a:p>
          <a:p>
            <a:pPr algn="just">
              <a:defRPr/>
            </a:pPr>
            <a:endParaRPr lang="es-ES" altLang="es-ES" dirty="0">
              <a:latin typeface="+mn-lt"/>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756E85C2-A524-4E9D-B14D-BF3FEDF01E1B}"/>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6" name="CuadroTexto 5">
            <a:extLst>
              <a:ext uri="{FF2B5EF4-FFF2-40B4-BE49-F238E27FC236}">
                <a16:creationId xmlns:a16="http://schemas.microsoft.com/office/drawing/2014/main" id="{F4B8AA58-F39E-414E-AE07-EE68812EF01E}"/>
              </a:ext>
            </a:extLst>
          </p:cNvPr>
          <p:cNvSpPr txBox="1"/>
          <p:nvPr/>
        </p:nvSpPr>
        <p:spPr>
          <a:xfrm>
            <a:off x="0" y="908050"/>
            <a:ext cx="9144000" cy="1631950"/>
          </a:xfrm>
          <a:prstGeom prst="rect">
            <a:avLst/>
          </a:prstGeom>
          <a:noFill/>
        </p:spPr>
        <p:txBody>
          <a:bodyPr>
            <a:spAutoFit/>
          </a:bodyPr>
          <a:lstStyle/>
          <a:p>
            <a:pPr algn="just">
              <a:defRPr/>
            </a:pPr>
            <a:r>
              <a:rPr lang="es-ES" altLang="es-ES" sz="1600" b="1" dirty="0">
                <a:latin typeface="+mn-lt"/>
              </a:rPr>
              <a:t>Factor clave para el éxito de una SPL: </a:t>
            </a:r>
            <a:r>
              <a:rPr lang="es-ES" altLang="es-ES" sz="1600" dirty="0">
                <a:latin typeface="+mn-lt"/>
              </a:rPr>
              <a:t>Enfocarse en un dominio específico, bien definido y delimitado.</a:t>
            </a:r>
          </a:p>
          <a:p>
            <a:pPr algn="just">
              <a:defRPr/>
            </a:pPr>
            <a:endParaRPr lang="es-ES" altLang="es-ES" b="1" i="1" dirty="0">
              <a:solidFill>
                <a:srgbClr val="0000FF"/>
              </a:solidFill>
              <a:latin typeface="+mn-lt"/>
            </a:endParaRPr>
          </a:p>
          <a:p>
            <a:pPr algn="just">
              <a:defRPr/>
            </a:pPr>
            <a:r>
              <a:rPr lang="es-ES" altLang="es-ES" b="1" i="1" dirty="0" err="1">
                <a:solidFill>
                  <a:srgbClr val="0000FF"/>
                </a:solidFill>
                <a:latin typeface="+mn-lt"/>
              </a:rPr>
              <a:t>Domain</a:t>
            </a:r>
            <a:r>
              <a:rPr lang="es-ES" altLang="es-ES" b="1" i="1" dirty="0">
                <a:solidFill>
                  <a:srgbClr val="0000FF"/>
                </a:solidFill>
                <a:latin typeface="+mn-lt"/>
              </a:rPr>
              <a:t> </a:t>
            </a:r>
            <a:r>
              <a:rPr lang="es-ES" altLang="es-ES" dirty="0">
                <a:solidFill>
                  <a:srgbClr val="0000FF"/>
                </a:solidFill>
                <a:latin typeface="+mn-lt"/>
              </a:rPr>
              <a:t>(Dominio): </a:t>
            </a:r>
            <a:r>
              <a:rPr lang="es-ES" altLang="es-ES" dirty="0">
                <a:latin typeface="+mn-lt"/>
              </a:rPr>
              <a:t>Un dominio es un área de conocimiento que:</a:t>
            </a:r>
          </a:p>
          <a:p>
            <a:pPr marL="742950" lvl="1" indent="-285750" algn="just">
              <a:buFont typeface="Arial" panose="020B0604020202020204" pitchFamily="34" charset="0"/>
              <a:buChar char="•"/>
              <a:defRPr/>
            </a:pPr>
            <a:r>
              <a:rPr lang="es-ES" altLang="es-ES" sz="1600" dirty="0">
                <a:latin typeface="+mn-lt"/>
              </a:rPr>
              <a:t>Está delimitada para maximizar la satisfacción de los requisitos de sus interesados.</a:t>
            </a:r>
          </a:p>
          <a:p>
            <a:pPr marL="742950" lvl="1" indent="-285750" algn="just">
              <a:buFont typeface="Arial" panose="020B0604020202020204" pitchFamily="34" charset="0"/>
              <a:buChar char="•"/>
              <a:defRPr/>
            </a:pPr>
            <a:r>
              <a:rPr lang="es-ES" altLang="es-ES" sz="1600" dirty="0">
                <a:latin typeface="+mn-lt"/>
              </a:rPr>
              <a:t>Incluye un conjunto de conceptos y una terminología comprendida por los profesionales de esa área.</a:t>
            </a:r>
          </a:p>
          <a:p>
            <a:pPr marL="742950" lvl="1" indent="-285750" algn="just">
              <a:buFont typeface="Arial" panose="020B0604020202020204" pitchFamily="34" charset="0"/>
              <a:buChar char="•"/>
              <a:defRPr/>
            </a:pPr>
            <a:r>
              <a:rPr lang="es-ES" altLang="es-ES" sz="1600" dirty="0">
                <a:latin typeface="+mn-lt"/>
              </a:rPr>
              <a:t>Incluye el conocimiento sobre cómo construir sistemas software (o partes de sistemas) en esa área.</a:t>
            </a:r>
          </a:p>
        </p:txBody>
      </p:sp>
      <p:pic>
        <p:nvPicPr>
          <p:cNvPr id="22532" name="Imagen 11">
            <a:extLst>
              <a:ext uri="{FF2B5EF4-FFF2-40B4-BE49-F238E27FC236}">
                <a16:creationId xmlns:a16="http://schemas.microsoft.com/office/drawing/2014/main" id="{E44D938E-59E4-47E1-BF1B-5F9115EED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573338"/>
            <a:ext cx="35306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Imagen 13">
            <a:extLst>
              <a:ext uri="{FF2B5EF4-FFF2-40B4-BE49-F238E27FC236}">
                <a16:creationId xmlns:a16="http://schemas.microsoft.com/office/drawing/2014/main" id="{6F17F2D1-4AB4-4A82-9A4C-87D5AE3DF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2540000"/>
            <a:ext cx="2076450"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Imagen 15">
            <a:extLst>
              <a:ext uri="{FF2B5EF4-FFF2-40B4-BE49-F238E27FC236}">
                <a16:creationId xmlns:a16="http://schemas.microsoft.com/office/drawing/2014/main" id="{4AD2CEB9-F212-4BF5-B2CB-B62E9A728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8" y="4284663"/>
            <a:ext cx="19335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Imagen 17">
            <a:extLst>
              <a:ext uri="{FF2B5EF4-FFF2-40B4-BE49-F238E27FC236}">
                <a16:creationId xmlns:a16="http://schemas.microsoft.com/office/drawing/2014/main" id="{762F4565-3F0F-47EC-8EDC-4800FE1B5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563" y="2573338"/>
            <a:ext cx="19685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Imagen 19">
            <a:extLst>
              <a:ext uri="{FF2B5EF4-FFF2-40B4-BE49-F238E27FC236}">
                <a16:creationId xmlns:a16="http://schemas.microsoft.com/office/drawing/2014/main" id="{09C79C1B-5F23-4630-8D43-21456CF134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333875"/>
            <a:ext cx="2693987"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Imagen 21">
            <a:extLst>
              <a:ext uri="{FF2B5EF4-FFF2-40B4-BE49-F238E27FC236}">
                <a16:creationId xmlns:a16="http://schemas.microsoft.com/office/drawing/2014/main" id="{3E25CDF5-C74C-4C23-967B-6595FBFD9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625" y="4333875"/>
            <a:ext cx="14938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n 7">
            <a:extLst>
              <a:ext uri="{FF2B5EF4-FFF2-40B4-BE49-F238E27FC236}">
                <a16:creationId xmlns:a16="http://schemas.microsoft.com/office/drawing/2014/main" id="{5CA7608C-4D53-42A4-BF5B-AE3EABE31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Marcador de contenido 1">
            <a:extLst>
              <a:ext uri="{FF2B5EF4-FFF2-40B4-BE49-F238E27FC236}">
                <a16:creationId xmlns:a16="http://schemas.microsoft.com/office/drawing/2014/main" id="{E63F411E-4C01-4D20-A264-C238B8A59272}"/>
              </a:ext>
            </a:extLst>
          </p:cNvPr>
          <p:cNvSpPr>
            <a:spLocks noGrp="1" noChangeArrowheads="1"/>
          </p:cNvSpPr>
          <p:nvPr>
            <p:ph idx="1"/>
          </p:nvPr>
        </p:nvSpPr>
        <p:spPr>
          <a:xfrm>
            <a:off x="0" y="857250"/>
            <a:ext cx="9144000" cy="1789113"/>
          </a:xfrm>
        </p:spPr>
        <p:txBody>
          <a:bodyPr/>
          <a:lstStyle/>
          <a:p>
            <a:pPr marL="0" indent="0" algn="ctr">
              <a:buFontTx/>
              <a:buNone/>
            </a:pPr>
            <a:r>
              <a:rPr lang="es-ES" altLang="es-ES" sz="2800" b="1"/>
              <a:t>Proceso de Ingeniería para SPLs</a:t>
            </a:r>
            <a:endParaRPr lang="es-ES" altLang="es-ES" sz="2800"/>
          </a:p>
          <a:p>
            <a:pPr marL="0" indent="0" algn="just">
              <a:buFontTx/>
              <a:buNone/>
            </a:pPr>
            <a:r>
              <a:rPr lang="es-ES" altLang="es-ES" sz="2000" u="sng"/>
              <a:t>Aspectos clave:</a:t>
            </a:r>
          </a:p>
          <a:p>
            <a:pPr lvl="1" algn="just">
              <a:buFont typeface="Arial" panose="020B0604020202020204" pitchFamily="34" charset="0"/>
              <a:buChar char="•"/>
            </a:pPr>
            <a:r>
              <a:rPr lang="es-ES" altLang="es-ES" sz="1800" b="1" i="1"/>
              <a:t>Variability</a:t>
            </a:r>
            <a:r>
              <a:rPr lang="es-ES" altLang="es-ES" sz="1800"/>
              <a:t>: </a:t>
            </a:r>
            <a:r>
              <a:rPr lang="es-ES" altLang="es-ES" sz="1800">
                <a:solidFill>
                  <a:schemeClr val="tx1"/>
                </a:solidFill>
              </a:rPr>
              <a:t>Gestión explícita de la variabilidad.</a:t>
            </a:r>
          </a:p>
          <a:p>
            <a:pPr lvl="1" algn="just">
              <a:buFont typeface="Arial" panose="020B0604020202020204" pitchFamily="34" charset="0"/>
              <a:buChar char="•"/>
            </a:pPr>
            <a:r>
              <a:rPr lang="es-ES" altLang="es-ES" sz="1800" b="1" i="1"/>
              <a:t>Reuse</a:t>
            </a:r>
            <a:r>
              <a:rPr lang="es-ES" altLang="es-ES" sz="1800"/>
              <a:t>: </a:t>
            </a:r>
            <a:r>
              <a:rPr lang="es-ES" altLang="es-ES" sz="1800">
                <a:solidFill>
                  <a:schemeClr val="tx1"/>
                </a:solidFill>
              </a:rPr>
              <a:t>Reutilización sistemática de los artefactos implementados.</a:t>
            </a:r>
          </a:p>
        </p:txBody>
      </p:sp>
      <p:sp>
        <p:nvSpPr>
          <p:cNvPr id="7" name="Título 2">
            <a:extLst>
              <a:ext uri="{FF2B5EF4-FFF2-40B4-BE49-F238E27FC236}">
                <a16:creationId xmlns:a16="http://schemas.microsoft.com/office/drawing/2014/main" id="{48D4C455-DFB5-4868-B6C6-8F0A9CDC9A40}"/>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6C41007-A41C-4C1E-905F-586FCB9C012F}"/>
              </a:ext>
            </a:extLst>
          </p:cNvPr>
          <p:cNvSpPr>
            <a:spLocks noGrp="1"/>
          </p:cNvSpPr>
          <p:nvPr>
            <p:ph idx="1"/>
          </p:nvPr>
        </p:nvSpPr>
        <p:spPr>
          <a:xfrm>
            <a:off x="0" y="692150"/>
            <a:ext cx="9144000" cy="4516438"/>
          </a:xfrm>
        </p:spPr>
        <p:txBody>
          <a:bodyPr/>
          <a:lstStyle/>
          <a:p>
            <a:pPr marL="0" indent="0" algn="ctr">
              <a:buFontTx/>
              <a:buNone/>
              <a:defRPr/>
            </a:pPr>
            <a:r>
              <a:rPr lang="es-ES" sz="2000" b="1" dirty="0"/>
              <a:t>Procesos de ingeniería</a:t>
            </a:r>
            <a:endParaRPr lang="es-ES" sz="2000" dirty="0"/>
          </a:p>
          <a:p>
            <a:pPr marL="0" indent="0" algn="just">
              <a:buFontTx/>
              <a:buNone/>
              <a:defRPr/>
            </a:pPr>
            <a:r>
              <a:rPr lang="es-ES" sz="1600" b="1" i="1" dirty="0" err="1"/>
              <a:t>Domain</a:t>
            </a:r>
            <a:r>
              <a:rPr lang="es-ES" sz="1600" b="1" i="1" dirty="0"/>
              <a:t> </a:t>
            </a:r>
            <a:r>
              <a:rPr lang="es-ES" sz="1600" b="1" i="1" dirty="0" err="1"/>
              <a:t>engineering</a:t>
            </a:r>
            <a:r>
              <a:rPr lang="es-ES" sz="1600" b="1" i="1" dirty="0"/>
              <a:t> </a:t>
            </a:r>
            <a:r>
              <a:rPr lang="es-ES" sz="1600" dirty="0"/>
              <a:t>(Ingeniería del dominio): </a:t>
            </a:r>
            <a:r>
              <a:rPr lang="es-ES" sz="1600" dirty="0">
                <a:solidFill>
                  <a:schemeClr val="tx1"/>
                </a:solidFill>
              </a:rPr>
              <a:t>Proceso de analizar el dominio de una SPL y desarrollar artefactos reutilizables.</a:t>
            </a:r>
          </a:p>
          <a:p>
            <a:pPr lvl="1" algn="just">
              <a:buFont typeface="Wingdings" panose="05000000000000000000" pitchFamily="2" charset="2"/>
              <a:buChar char="Ø"/>
              <a:defRPr/>
            </a:pPr>
            <a:r>
              <a:rPr lang="es-ES" sz="1400" i="1" dirty="0" err="1"/>
              <a:t>Development</a:t>
            </a:r>
            <a:r>
              <a:rPr lang="es-ES" sz="1400" i="1" dirty="0"/>
              <a:t> </a:t>
            </a:r>
            <a:r>
              <a:rPr lang="es-ES" sz="1400" i="1" dirty="0" err="1"/>
              <a:t>for</a:t>
            </a:r>
            <a:r>
              <a:rPr lang="es-ES" sz="1400" i="1" dirty="0"/>
              <a:t> </a:t>
            </a:r>
            <a:r>
              <a:rPr lang="es-ES" sz="1400" i="1" dirty="0" err="1"/>
              <a:t>reuse</a:t>
            </a:r>
            <a:r>
              <a:rPr lang="es-ES" sz="1400" dirty="0"/>
              <a:t>: </a:t>
            </a:r>
            <a:r>
              <a:rPr lang="es-ES" sz="1400" dirty="0">
                <a:solidFill>
                  <a:schemeClr val="tx1"/>
                </a:solidFill>
              </a:rPr>
              <a:t>Desarrollo para la reutilización.</a:t>
            </a:r>
          </a:p>
          <a:p>
            <a:pPr marL="0" indent="0" algn="just">
              <a:buFontTx/>
              <a:buNone/>
              <a:defRPr/>
            </a:pPr>
            <a:r>
              <a:rPr lang="es-ES" sz="1600" b="1" i="1" dirty="0" err="1"/>
              <a:t>Application</a:t>
            </a:r>
            <a:r>
              <a:rPr lang="es-ES" sz="1600" b="1" i="1" dirty="0"/>
              <a:t> </a:t>
            </a:r>
            <a:r>
              <a:rPr lang="es-ES" sz="1600" b="1" i="1" dirty="0" err="1"/>
              <a:t>engineering</a:t>
            </a:r>
            <a:r>
              <a:rPr lang="es-ES" sz="1600" b="1" i="1" dirty="0"/>
              <a:t> </a:t>
            </a:r>
            <a:r>
              <a:rPr lang="es-ES" sz="1600" dirty="0"/>
              <a:t>(Ingeniería de la aplicación): </a:t>
            </a:r>
            <a:r>
              <a:rPr lang="es-ES" sz="1600" dirty="0">
                <a:solidFill>
                  <a:schemeClr val="tx1"/>
                </a:solidFill>
              </a:rPr>
              <a:t>Proceso de desarrollar un producto específico para las necesidades de un cliente particular reutilizando los artefactos de la ingeniería del dominio. </a:t>
            </a:r>
          </a:p>
          <a:p>
            <a:pPr lvl="1" algn="just">
              <a:buFont typeface="Wingdings" panose="05000000000000000000" pitchFamily="2" charset="2"/>
              <a:buChar char="Ø"/>
              <a:defRPr/>
            </a:pPr>
            <a:r>
              <a:rPr lang="es-ES" sz="1400" i="1" dirty="0" err="1"/>
              <a:t>Development</a:t>
            </a:r>
            <a:r>
              <a:rPr lang="es-ES" sz="1400" i="1" dirty="0"/>
              <a:t> </a:t>
            </a:r>
            <a:r>
              <a:rPr lang="es-ES" sz="1400" i="1" dirty="0" err="1"/>
              <a:t>with</a:t>
            </a:r>
            <a:r>
              <a:rPr lang="es-ES" sz="1400" i="1" dirty="0"/>
              <a:t> </a:t>
            </a:r>
            <a:r>
              <a:rPr lang="es-ES" sz="1400" i="1" dirty="0" err="1"/>
              <a:t>reuse</a:t>
            </a:r>
            <a:r>
              <a:rPr lang="es-ES" sz="1400" i="1" dirty="0"/>
              <a:t>: </a:t>
            </a:r>
            <a:r>
              <a:rPr lang="es-ES" sz="1400" dirty="0">
                <a:solidFill>
                  <a:schemeClr val="tx1"/>
                </a:solidFill>
              </a:rPr>
              <a:t>Desarrollo con reutilización.</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420D3EEB-F30C-450F-A3B6-BB8E52CA95A9}"/>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pic>
        <p:nvPicPr>
          <p:cNvPr id="24580" name="Imagen 5">
            <a:extLst>
              <a:ext uri="{FF2B5EF4-FFF2-40B4-BE49-F238E27FC236}">
                <a16:creationId xmlns:a16="http://schemas.microsoft.com/office/drawing/2014/main" id="{1187DE50-98F5-47B6-9DA2-CD934375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A13453BC-8743-489E-BBEB-BB30EE1BA2B0}"/>
              </a:ext>
            </a:extLst>
          </p:cNvPr>
          <p:cNvSpPr/>
          <p:nvPr/>
        </p:nvSpPr>
        <p:spPr>
          <a:xfrm>
            <a:off x="1355725" y="2900363"/>
            <a:ext cx="6575425" cy="1651000"/>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Rectángulo 8">
            <a:extLst>
              <a:ext uri="{FF2B5EF4-FFF2-40B4-BE49-F238E27FC236}">
                <a16:creationId xmlns:a16="http://schemas.microsoft.com/office/drawing/2014/main" id="{BE7F2156-2BA5-4DB0-B32B-762041DFC692}"/>
              </a:ext>
            </a:extLst>
          </p:cNvPr>
          <p:cNvSpPr/>
          <p:nvPr/>
        </p:nvSpPr>
        <p:spPr>
          <a:xfrm>
            <a:off x="1355725" y="4941888"/>
            <a:ext cx="6575425" cy="1744662"/>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B1960-1AB6-4FC7-BD86-512E7ECE09E8}"/>
              </a:ext>
            </a:extLst>
          </p:cNvPr>
          <p:cNvSpPr>
            <a:spLocks noGrp="1"/>
          </p:cNvSpPr>
          <p:nvPr>
            <p:ph type="ctrTitle"/>
          </p:nvPr>
        </p:nvSpPr>
        <p:spPr/>
        <p:txBody>
          <a:bodyPr/>
          <a:lstStyle/>
          <a:p>
            <a:pPr>
              <a:defRPr/>
            </a:pPr>
            <a:r>
              <a:rPr lang="en-US" dirty="0"/>
              <a:t>1.1 </a:t>
            </a:r>
            <a:r>
              <a:rPr lang="en-US" dirty="0" err="1"/>
              <a:t>Introducción</a:t>
            </a:r>
            <a:r>
              <a:rPr lang="en-US" dirty="0"/>
              <a:t> a las </a:t>
            </a:r>
            <a:br>
              <a:rPr lang="en-US" dirty="0"/>
            </a:br>
            <a:r>
              <a:rPr lang="en-US" dirty="0" err="1"/>
              <a:t>Líneas</a:t>
            </a:r>
            <a:r>
              <a:rPr lang="en-US" dirty="0"/>
              <a:t> de </a:t>
            </a:r>
            <a:r>
              <a:rPr lang="en-US" dirty="0" err="1"/>
              <a:t>Producto</a:t>
            </a:r>
            <a:r>
              <a:rPr lang="en-US" dirty="0"/>
              <a:t> Software (SPLs)</a:t>
            </a:r>
          </a:p>
        </p:txBody>
      </p:sp>
      <p:sp>
        <p:nvSpPr>
          <p:cNvPr id="7171" name="Subtítulo 2">
            <a:extLst>
              <a:ext uri="{FF2B5EF4-FFF2-40B4-BE49-F238E27FC236}">
                <a16:creationId xmlns:a16="http://schemas.microsoft.com/office/drawing/2014/main" id="{AFC245FC-9E56-47A4-A3D3-0EC9B64265CD}"/>
              </a:ext>
            </a:extLst>
          </p:cNvPr>
          <p:cNvSpPr>
            <a:spLocks noGrp="1" noChangeArrowheads="1"/>
          </p:cNvSpPr>
          <p:nvPr>
            <p:ph type="subTitle" idx="1"/>
          </p:nvPr>
        </p:nvSpPr>
        <p:spPr>
          <a:xfrm>
            <a:off x="685800" y="3886200"/>
            <a:ext cx="7631113" cy="1752600"/>
          </a:xfrm>
        </p:spPr>
        <p:txBody>
          <a:bodyPr/>
          <a:lstStyle/>
          <a:p>
            <a:r>
              <a:rPr lang="en-US" altLang="es-ES" i="1"/>
              <a:t>“Any customer can have a car painted in any color that he wants as long as it is black.” </a:t>
            </a:r>
            <a:r>
              <a:rPr lang="en-US" altLang="es-ES"/>
              <a:t>Henry Ford, 1922</a:t>
            </a:r>
          </a:p>
        </p:txBody>
      </p:sp>
      <p:sp>
        <p:nvSpPr>
          <p:cNvPr id="5" name="CuadroTexto 4">
            <a:extLst>
              <a:ext uri="{FF2B5EF4-FFF2-40B4-BE49-F238E27FC236}">
                <a16:creationId xmlns:a16="http://schemas.microsoft.com/office/drawing/2014/main" id="{2C18BB7E-0D88-432A-836D-07837E6EE4C5}"/>
              </a:ext>
            </a:extLst>
          </p:cNvPr>
          <p:cNvSpPr txBox="1"/>
          <p:nvPr/>
        </p:nvSpPr>
        <p:spPr>
          <a:xfrm>
            <a:off x="685800" y="5484813"/>
            <a:ext cx="7918450" cy="307975"/>
          </a:xfrm>
          <a:prstGeom prst="rect">
            <a:avLst/>
          </a:prstGeom>
          <a:noFill/>
        </p:spPr>
        <p:txBody>
          <a:bodyPr>
            <a:spAutoFit/>
          </a:bodyPr>
          <a:lstStyle/>
          <a:p>
            <a:pPr>
              <a:defRPr/>
            </a:pPr>
            <a:r>
              <a:rPr lang="es-ES" sz="1400" dirty="0" err="1">
                <a:solidFill>
                  <a:srgbClr val="131413"/>
                </a:solidFill>
                <a:latin typeface="+mn-lt"/>
              </a:rPr>
              <a:t>This</a:t>
            </a:r>
            <a:r>
              <a:rPr lang="es-ES" sz="1400" dirty="0">
                <a:solidFill>
                  <a:srgbClr val="131413"/>
                </a:solidFill>
                <a:latin typeface="+mn-lt"/>
              </a:rPr>
              <a:t> </a:t>
            </a:r>
            <a:r>
              <a:rPr lang="es-ES" sz="1400" dirty="0" err="1">
                <a:solidFill>
                  <a:srgbClr val="131413"/>
                </a:solidFill>
                <a:latin typeface="+mn-lt"/>
              </a:rPr>
              <a:t>statement</a:t>
            </a:r>
            <a:r>
              <a:rPr lang="es-ES" sz="1400" dirty="0">
                <a:solidFill>
                  <a:srgbClr val="131413"/>
                </a:solidFill>
                <a:latin typeface="+mn-lt"/>
              </a:rPr>
              <a:t> </a:t>
            </a:r>
            <a:r>
              <a:rPr lang="es-ES" sz="1400" dirty="0" err="1">
                <a:solidFill>
                  <a:srgbClr val="131413"/>
                </a:solidFill>
                <a:latin typeface="+mn-lt"/>
              </a:rPr>
              <a:t>of</a:t>
            </a:r>
            <a:r>
              <a:rPr lang="es-ES" sz="1400" dirty="0">
                <a:solidFill>
                  <a:srgbClr val="131413"/>
                </a:solidFill>
                <a:latin typeface="+mn-lt"/>
              </a:rPr>
              <a:t> Ford </a:t>
            </a:r>
            <a:r>
              <a:rPr lang="en-US" sz="1400" dirty="0">
                <a:solidFill>
                  <a:srgbClr val="131413"/>
                </a:solidFill>
                <a:latin typeface="+mn-lt"/>
              </a:rPr>
              <a:t>and Crowther (1922, p. 72) has its roots in the fact that the color black dried faster.</a:t>
            </a:r>
            <a:endParaRPr lang="es-ES" sz="1400" dirty="0">
              <a:latin typeface="+mn-lt"/>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Marcador de contenido 1">
            <a:extLst>
              <a:ext uri="{FF2B5EF4-FFF2-40B4-BE49-F238E27FC236}">
                <a16:creationId xmlns:a16="http://schemas.microsoft.com/office/drawing/2014/main" id="{083533CC-7A3C-4067-9990-09AC6D005355}"/>
              </a:ext>
            </a:extLst>
          </p:cNvPr>
          <p:cNvSpPr>
            <a:spLocks noGrp="1" noChangeArrowheads="1"/>
          </p:cNvSpPr>
          <p:nvPr>
            <p:ph idx="1"/>
          </p:nvPr>
        </p:nvSpPr>
        <p:spPr>
          <a:xfrm>
            <a:off x="0" y="712788"/>
            <a:ext cx="9144000" cy="4516437"/>
          </a:xfrm>
        </p:spPr>
        <p:txBody>
          <a:bodyPr/>
          <a:lstStyle/>
          <a:p>
            <a:pPr marL="0" indent="0" algn="ctr">
              <a:buFontTx/>
              <a:buNone/>
            </a:pPr>
            <a:r>
              <a:rPr lang="es-ES" altLang="es-ES" sz="2000" b="1"/>
              <a:t>Perspectivas</a:t>
            </a:r>
            <a:endParaRPr lang="es-ES" altLang="es-ES" sz="2000"/>
          </a:p>
          <a:p>
            <a:pPr marL="0" indent="0" algn="just">
              <a:buFontTx/>
              <a:buNone/>
            </a:pPr>
            <a:r>
              <a:rPr lang="es-ES" altLang="es-ES" sz="1400" b="1" i="1"/>
              <a:t>Problem space </a:t>
            </a:r>
            <a:r>
              <a:rPr lang="es-ES" altLang="es-ES" sz="1400"/>
              <a:t>(Espacio del problema): </a:t>
            </a:r>
            <a:r>
              <a:rPr lang="es-ES" altLang="es-ES" sz="1400">
                <a:solidFill>
                  <a:schemeClr val="tx1"/>
                </a:solidFill>
              </a:rPr>
              <a:t>Perspectiva de las partes interesadas y sus problemas, requisitos y visiones sobre el dominio en su conjunto y los productos individuales. </a:t>
            </a:r>
          </a:p>
          <a:p>
            <a:pPr marL="0" indent="0" algn="just">
              <a:buFontTx/>
              <a:buNone/>
            </a:pPr>
            <a:r>
              <a:rPr lang="es-ES" altLang="es-ES" sz="1200">
                <a:solidFill>
                  <a:schemeClr val="tx1"/>
                </a:solidFill>
              </a:rPr>
              <a:t>Caracterizado por las características (</a:t>
            </a:r>
            <a:r>
              <a:rPr lang="es-ES" altLang="es-ES" sz="1200" i="1">
                <a:solidFill>
                  <a:schemeClr val="tx1"/>
                </a:solidFill>
              </a:rPr>
              <a:t>features</a:t>
            </a:r>
            <a:r>
              <a:rPr lang="es-ES" altLang="es-ES" sz="1200">
                <a:solidFill>
                  <a:schemeClr val="tx1"/>
                </a:solidFill>
              </a:rPr>
              <a:t>) que son, de hecho, abstracciones del dominio.</a:t>
            </a:r>
          </a:p>
          <a:p>
            <a:pPr marL="0" indent="0" algn="just">
              <a:buFontTx/>
              <a:buNone/>
            </a:pPr>
            <a:r>
              <a:rPr lang="es-ES" altLang="es-ES" sz="1400" b="1" i="1"/>
              <a:t>Solution space </a:t>
            </a:r>
            <a:r>
              <a:rPr lang="es-ES" altLang="es-ES" sz="1400"/>
              <a:t>(Espacio de la solución): </a:t>
            </a:r>
            <a:r>
              <a:rPr lang="es-ES" altLang="es-ES" sz="1400">
                <a:solidFill>
                  <a:schemeClr val="tx1"/>
                </a:solidFill>
              </a:rPr>
              <a:t>Perspectivas del desarrollador y del proveedor. </a:t>
            </a:r>
            <a:endParaRPr lang="es-ES" altLang="es-ES" sz="1000">
              <a:solidFill>
                <a:schemeClr val="tx1"/>
              </a:solidFill>
            </a:endParaRPr>
          </a:p>
          <a:p>
            <a:pPr marL="0" indent="0" algn="just">
              <a:buFontTx/>
              <a:buNone/>
            </a:pPr>
            <a:r>
              <a:rPr lang="es-ES" altLang="es-ES" sz="1200">
                <a:solidFill>
                  <a:schemeClr val="tx1"/>
                </a:solidFill>
              </a:rPr>
              <a:t>Caracterizado por la terminología del desarrollador (nombres de las funciones, clases y parámetros del programa).</a:t>
            </a:r>
          </a:p>
          <a:p>
            <a:pPr marL="0" indent="0" algn="just">
              <a:buFontTx/>
              <a:buNone/>
            </a:pPr>
            <a:r>
              <a:rPr lang="es-ES" altLang="es-ES" sz="1200">
                <a:solidFill>
                  <a:schemeClr val="tx1"/>
                </a:solidFill>
              </a:rPr>
              <a:t>Abarca el diseño, implementación y validación/verificación de las características y sus combinaciones para facilitar una reutilización sistemática.</a:t>
            </a:r>
          </a:p>
        </p:txBody>
      </p:sp>
      <p:sp>
        <p:nvSpPr>
          <p:cNvPr id="7" name="Título 2">
            <a:extLst>
              <a:ext uri="{FF2B5EF4-FFF2-40B4-BE49-F238E27FC236}">
                <a16:creationId xmlns:a16="http://schemas.microsoft.com/office/drawing/2014/main" id="{8AE5466C-3D49-4BA4-934F-D7E98A35DFDC}"/>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pic>
        <p:nvPicPr>
          <p:cNvPr id="25604" name="Imagen 5">
            <a:extLst>
              <a:ext uri="{FF2B5EF4-FFF2-40B4-BE49-F238E27FC236}">
                <a16:creationId xmlns:a16="http://schemas.microsoft.com/office/drawing/2014/main" id="{B00310B0-EF83-4818-A58E-B59287EF4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32B5D2AC-701A-47E6-8DEE-528687EF1679}"/>
              </a:ext>
            </a:extLst>
          </p:cNvPr>
          <p:cNvSpPr/>
          <p:nvPr/>
        </p:nvSpPr>
        <p:spPr>
          <a:xfrm>
            <a:off x="1355725" y="2900363"/>
            <a:ext cx="3071813" cy="378618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Rectángulo 8">
            <a:extLst>
              <a:ext uri="{FF2B5EF4-FFF2-40B4-BE49-F238E27FC236}">
                <a16:creationId xmlns:a16="http://schemas.microsoft.com/office/drawing/2014/main" id="{D638ECF6-3A80-44B9-904E-DD7E75CCB919}"/>
              </a:ext>
            </a:extLst>
          </p:cNvPr>
          <p:cNvSpPr/>
          <p:nvPr/>
        </p:nvSpPr>
        <p:spPr>
          <a:xfrm>
            <a:off x="4859338" y="2900363"/>
            <a:ext cx="3071812" cy="378618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Imagen 5">
            <a:extLst>
              <a:ext uri="{FF2B5EF4-FFF2-40B4-BE49-F238E27FC236}">
                <a16:creationId xmlns:a16="http://schemas.microsoft.com/office/drawing/2014/main" id="{20BD244D-2109-4CD5-BB54-EB331B45B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D3DF5655-5526-404B-8510-772CCA1D4921}"/>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del dominio</a:t>
            </a:r>
            <a:endParaRPr lang="es-ES" sz="2000" dirty="0"/>
          </a:p>
          <a:p>
            <a:pPr marL="0" indent="0" algn="just">
              <a:buFontTx/>
              <a:buNone/>
              <a:defRPr/>
            </a:pPr>
            <a:r>
              <a:rPr lang="es-ES" sz="1600" b="1" i="1" dirty="0" err="1"/>
              <a:t>Domain</a:t>
            </a:r>
            <a:r>
              <a:rPr lang="es-ES" sz="1600" b="1" i="1" dirty="0"/>
              <a:t> </a:t>
            </a:r>
            <a:r>
              <a:rPr lang="es-ES" sz="1600" b="1" i="1" dirty="0" err="1"/>
              <a:t>analysis</a:t>
            </a:r>
            <a:r>
              <a:rPr lang="es-ES" sz="1600" b="1" i="1" dirty="0"/>
              <a:t> </a:t>
            </a:r>
            <a:r>
              <a:rPr lang="es-ES" sz="1600" dirty="0"/>
              <a:t>(Análisis del dominio): </a:t>
            </a:r>
            <a:r>
              <a:rPr lang="es-ES" sz="1600" dirty="0">
                <a:solidFill>
                  <a:schemeClr val="tx1"/>
                </a:solidFill>
              </a:rPr>
              <a:t>Es una forma de ingeniería de requisitos para toda una SPL.</a:t>
            </a:r>
          </a:p>
          <a:p>
            <a:pPr marL="0" indent="0" algn="just">
              <a:buFontTx/>
              <a:buNone/>
              <a:defRPr/>
            </a:pPr>
            <a:r>
              <a:rPr lang="es-ES" sz="1600" u="sng" dirty="0"/>
              <a:t>Tareas:</a:t>
            </a:r>
          </a:p>
          <a:p>
            <a:pPr algn="just">
              <a:defRPr/>
            </a:pPr>
            <a:r>
              <a:rPr lang="es-ES" sz="1600" b="1" i="1" dirty="0" err="1"/>
              <a:t>Domain</a:t>
            </a:r>
            <a:r>
              <a:rPr lang="es-ES" sz="1600" b="1" i="1" dirty="0"/>
              <a:t> </a:t>
            </a:r>
            <a:r>
              <a:rPr lang="es-ES" sz="1600" b="1" i="1" dirty="0" err="1"/>
              <a:t>scoping</a:t>
            </a:r>
            <a:r>
              <a:rPr lang="es-ES" sz="1600" b="1" i="1" dirty="0"/>
              <a:t> </a:t>
            </a:r>
            <a:r>
              <a:rPr lang="es-ES" sz="1600" dirty="0"/>
              <a:t>(Delimitación del dominio):</a:t>
            </a:r>
            <a:r>
              <a:rPr lang="es-ES" sz="1600" dirty="0">
                <a:solidFill>
                  <a:schemeClr val="tx1"/>
                </a:solidFill>
              </a:rPr>
              <a:t> Definir el alcance del dominio, es decir, decidir qué productos deben incluirse en la SPL y, en consecuencia, qué características son relevantes y deben implementarse como artefactos reutilizables.</a:t>
            </a:r>
          </a:p>
          <a:p>
            <a:pPr algn="just">
              <a:defRPr/>
            </a:pPr>
            <a:r>
              <a:rPr lang="es-ES" sz="1600" b="1" i="1" dirty="0" err="1"/>
              <a:t>Domain</a:t>
            </a:r>
            <a:r>
              <a:rPr lang="es-ES" sz="1600" b="1" i="1" dirty="0"/>
              <a:t> </a:t>
            </a:r>
            <a:r>
              <a:rPr lang="es-ES" sz="1600" b="1" i="1" dirty="0" err="1"/>
              <a:t>modeling</a:t>
            </a:r>
            <a:r>
              <a:rPr lang="es-ES" sz="1600" b="1" i="1" dirty="0"/>
              <a:t> </a:t>
            </a:r>
            <a:r>
              <a:rPr lang="es-ES" sz="1600" dirty="0"/>
              <a:t>(Modelado del dominio): </a:t>
            </a:r>
            <a:r>
              <a:rPr lang="es-ES" sz="1600" dirty="0">
                <a:solidFill>
                  <a:schemeClr val="tx1"/>
                </a:solidFill>
              </a:rPr>
              <a:t>Captura y documenta, en términos de características, las similitudes y variabilidades del dominio delimitado. </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6AD91D68-8FFF-4752-91A3-3564591A3DB1}"/>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8BED8AE9-D565-4F60-A91B-5AE374DF893D}"/>
              </a:ext>
            </a:extLst>
          </p:cNvPr>
          <p:cNvSpPr/>
          <p:nvPr/>
        </p:nvSpPr>
        <p:spPr>
          <a:xfrm>
            <a:off x="4595813" y="1052513"/>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E3B24851-70C2-49E1-87D2-E217D40F6552}"/>
              </a:ext>
            </a:extLst>
          </p:cNvPr>
          <p:cNvSpPr txBox="1"/>
          <p:nvPr/>
        </p:nvSpPr>
        <p:spPr>
          <a:xfrm>
            <a:off x="4535488" y="3789363"/>
            <a:ext cx="4284662" cy="1076325"/>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Modelo de variabilidad (</a:t>
            </a:r>
            <a:r>
              <a:rPr lang="es-ES" sz="1600" i="1" dirty="0" err="1">
                <a:latin typeface="+mn-lt"/>
              </a:rPr>
              <a:t>variability</a:t>
            </a:r>
            <a:r>
              <a:rPr lang="es-ES" sz="1600" i="1" dirty="0">
                <a:latin typeface="+mn-lt"/>
              </a:rPr>
              <a:t> </a:t>
            </a:r>
            <a:r>
              <a:rPr lang="es-ES" sz="1600" i="1" dirty="0" err="1">
                <a:latin typeface="+mn-lt"/>
              </a:rPr>
              <a:t>model</a:t>
            </a:r>
            <a:r>
              <a:rPr lang="es-ES" sz="1600" dirty="0">
                <a:latin typeface="+mn-lt"/>
              </a:rPr>
              <a:t>) </a:t>
            </a:r>
            <a:br>
              <a:rPr lang="es-ES" sz="1600" dirty="0">
                <a:latin typeface="+mn-lt"/>
              </a:rPr>
            </a:br>
            <a:r>
              <a:rPr lang="es-ES" sz="1600" dirty="0">
                <a:latin typeface="+mn-lt"/>
              </a:rPr>
              <a:t>/ </a:t>
            </a:r>
            <a:br>
              <a:rPr lang="es-ES" sz="1600" dirty="0">
                <a:latin typeface="+mn-lt"/>
              </a:rPr>
            </a:br>
            <a:r>
              <a:rPr lang="es-ES" sz="1600" dirty="0">
                <a:latin typeface="+mn-lt"/>
              </a:rPr>
              <a:t>modelo de características (</a:t>
            </a:r>
            <a:r>
              <a:rPr lang="es-ES" sz="1600" i="1" dirty="0" err="1">
                <a:latin typeface="+mn-lt"/>
              </a:rPr>
              <a:t>feature</a:t>
            </a:r>
            <a:r>
              <a:rPr lang="es-ES" sz="1600" i="1" dirty="0">
                <a:latin typeface="+mn-lt"/>
              </a:rPr>
              <a:t> </a:t>
            </a:r>
            <a:r>
              <a:rPr lang="es-ES" sz="1600" i="1" dirty="0" err="1">
                <a:latin typeface="+mn-lt"/>
              </a:rPr>
              <a:t>model</a:t>
            </a:r>
            <a:r>
              <a:rPr lang="es-ES" sz="1600" dirty="0">
                <a:latin typeface="+mn-lt"/>
              </a:rPr>
              <a:t>).</a:t>
            </a:r>
          </a:p>
        </p:txBody>
      </p:sp>
      <p:pic>
        <p:nvPicPr>
          <p:cNvPr id="26631" name="Imagen 14">
            <a:extLst>
              <a:ext uri="{FF2B5EF4-FFF2-40B4-BE49-F238E27FC236}">
                <a16:creationId xmlns:a16="http://schemas.microsoft.com/office/drawing/2014/main" id="{D51A1320-C29B-4182-9DF3-934F0243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5013325"/>
            <a:ext cx="3557587"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Imagen 16">
            <a:extLst>
              <a:ext uri="{FF2B5EF4-FFF2-40B4-BE49-F238E27FC236}">
                <a16:creationId xmlns:a16="http://schemas.microsoft.com/office/drawing/2014/main" id="{D73BD122-BD35-454D-A4E7-C1DBB181F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4953000"/>
            <a:ext cx="341947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lecha: a la derecha con bandas 19">
            <a:extLst>
              <a:ext uri="{FF2B5EF4-FFF2-40B4-BE49-F238E27FC236}">
                <a16:creationId xmlns:a16="http://schemas.microsoft.com/office/drawing/2014/main" id="{132694E4-1F60-49FE-AB70-5A371FBF8CB1}"/>
              </a:ext>
            </a:extLst>
          </p:cNvPr>
          <p:cNvSpPr/>
          <p:nvPr/>
        </p:nvSpPr>
        <p:spPr>
          <a:xfrm>
            <a:off x="3851275" y="5424488"/>
            <a:ext cx="1368425" cy="741362"/>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Imagen 5">
            <a:extLst>
              <a:ext uri="{FF2B5EF4-FFF2-40B4-BE49-F238E27FC236}">
                <a16:creationId xmlns:a16="http://schemas.microsoft.com/office/drawing/2014/main" id="{086A17C1-74B8-4724-817D-67E6ED241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B86CEF8B-3960-441C-89C1-44A5762536C7}"/>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del dominio</a:t>
            </a:r>
            <a:endParaRPr lang="es-ES" sz="2000" dirty="0"/>
          </a:p>
          <a:p>
            <a:pPr marL="0" indent="0" algn="just">
              <a:buFontTx/>
              <a:buNone/>
              <a:defRPr/>
            </a:pPr>
            <a:r>
              <a:rPr lang="es-ES" sz="1600" b="1" i="1" dirty="0" err="1"/>
              <a:t>Domain</a:t>
            </a:r>
            <a:r>
              <a:rPr lang="es-ES" sz="1600" b="1" i="1" dirty="0"/>
              <a:t> </a:t>
            </a:r>
            <a:r>
              <a:rPr lang="es-ES" sz="1600" b="1" i="1" dirty="0" err="1"/>
              <a:t>analysis</a:t>
            </a:r>
            <a:r>
              <a:rPr lang="es-ES" sz="1600" b="1" i="1" dirty="0"/>
              <a:t> </a:t>
            </a:r>
            <a:r>
              <a:rPr lang="es-ES" sz="1600" dirty="0"/>
              <a:t>(Análisis del dominio): </a:t>
            </a:r>
            <a:r>
              <a:rPr lang="es-ES" sz="1600" dirty="0">
                <a:solidFill>
                  <a:schemeClr val="tx1"/>
                </a:solidFill>
              </a:rPr>
              <a:t>Es una forma de ingeniería de requisitos para toda una SPL.</a:t>
            </a:r>
          </a:p>
          <a:p>
            <a:pPr marL="0" indent="0" algn="just">
              <a:buFontTx/>
              <a:buNone/>
              <a:defRPr/>
            </a:pPr>
            <a:r>
              <a:rPr lang="es-ES" sz="1600" u="sng" dirty="0"/>
              <a:t>Tareas:</a:t>
            </a:r>
          </a:p>
          <a:p>
            <a:pPr algn="just">
              <a:defRPr/>
            </a:pPr>
            <a:r>
              <a:rPr lang="es-ES" sz="1600" b="1" i="1" dirty="0" err="1"/>
              <a:t>Domain</a:t>
            </a:r>
            <a:r>
              <a:rPr lang="es-ES" sz="1600" b="1" i="1" dirty="0"/>
              <a:t> </a:t>
            </a:r>
            <a:r>
              <a:rPr lang="es-ES" sz="1600" b="1" i="1" dirty="0" err="1"/>
              <a:t>scoping</a:t>
            </a:r>
            <a:r>
              <a:rPr lang="es-ES" sz="1600" b="1" i="1" dirty="0"/>
              <a:t> </a:t>
            </a:r>
            <a:r>
              <a:rPr lang="es-ES" sz="1600" dirty="0"/>
              <a:t>(Delimitación del dominio):</a:t>
            </a:r>
            <a:r>
              <a:rPr lang="es-ES" sz="1600" dirty="0">
                <a:solidFill>
                  <a:schemeClr val="tx1"/>
                </a:solidFill>
              </a:rPr>
              <a:t> Definir el alcance del dominio, es decir, decidir qué productos deben incluirse en la SPL y, en consecuencia, qué características son relevantes y deben implementarse como artefactos reutilizables.</a:t>
            </a:r>
          </a:p>
          <a:p>
            <a:pPr algn="just">
              <a:defRPr/>
            </a:pPr>
            <a:r>
              <a:rPr lang="es-ES" sz="1600" b="1" i="1" dirty="0" err="1"/>
              <a:t>Domain</a:t>
            </a:r>
            <a:r>
              <a:rPr lang="es-ES" sz="1600" b="1" i="1" dirty="0"/>
              <a:t> </a:t>
            </a:r>
            <a:r>
              <a:rPr lang="es-ES" sz="1600" b="1" i="1" dirty="0" err="1"/>
              <a:t>modeling</a:t>
            </a:r>
            <a:r>
              <a:rPr lang="es-ES" sz="1600" b="1" i="1" dirty="0"/>
              <a:t> </a:t>
            </a:r>
            <a:r>
              <a:rPr lang="es-ES" sz="1600" dirty="0"/>
              <a:t>(Modelado del dominio): </a:t>
            </a:r>
            <a:r>
              <a:rPr lang="es-ES" sz="1600" dirty="0">
                <a:solidFill>
                  <a:schemeClr val="tx1"/>
                </a:solidFill>
              </a:rPr>
              <a:t>Captura y documenta, en términos de características, las similitudes y variabilidades del dominio delimitado. </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32564F2C-9B3C-4D26-A816-4317BA87710A}"/>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BC3F7E5C-231B-41EB-8FE9-3284A4836E9B}"/>
              </a:ext>
            </a:extLst>
          </p:cNvPr>
          <p:cNvSpPr/>
          <p:nvPr/>
        </p:nvSpPr>
        <p:spPr>
          <a:xfrm>
            <a:off x="4595813" y="1052513"/>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D62CC6F8-DF4E-4BAC-B421-28077607BA6B}"/>
              </a:ext>
            </a:extLst>
          </p:cNvPr>
          <p:cNvSpPr txBox="1"/>
          <p:nvPr/>
        </p:nvSpPr>
        <p:spPr>
          <a:xfrm>
            <a:off x="4535488" y="3789363"/>
            <a:ext cx="4284662" cy="1076325"/>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Modelo de variabilidad (</a:t>
            </a:r>
            <a:r>
              <a:rPr lang="es-ES" sz="1600" i="1" dirty="0" err="1">
                <a:latin typeface="+mn-lt"/>
              </a:rPr>
              <a:t>variability</a:t>
            </a:r>
            <a:r>
              <a:rPr lang="es-ES" sz="1600" i="1" dirty="0">
                <a:latin typeface="+mn-lt"/>
              </a:rPr>
              <a:t> </a:t>
            </a:r>
            <a:r>
              <a:rPr lang="es-ES" sz="1600" i="1" dirty="0" err="1">
                <a:latin typeface="+mn-lt"/>
              </a:rPr>
              <a:t>model</a:t>
            </a:r>
            <a:r>
              <a:rPr lang="es-ES" sz="1600" dirty="0">
                <a:latin typeface="+mn-lt"/>
              </a:rPr>
              <a:t>) </a:t>
            </a:r>
            <a:br>
              <a:rPr lang="es-ES" sz="1600" dirty="0">
                <a:latin typeface="+mn-lt"/>
              </a:rPr>
            </a:br>
            <a:r>
              <a:rPr lang="es-ES" sz="1600" dirty="0">
                <a:latin typeface="+mn-lt"/>
              </a:rPr>
              <a:t>/ </a:t>
            </a:r>
            <a:br>
              <a:rPr lang="es-ES" sz="1600" dirty="0">
                <a:latin typeface="+mn-lt"/>
              </a:rPr>
            </a:br>
            <a:r>
              <a:rPr lang="es-ES" sz="1600" dirty="0">
                <a:latin typeface="+mn-lt"/>
              </a:rPr>
              <a:t>modelo de características (</a:t>
            </a:r>
            <a:r>
              <a:rPr lang="es-ES" sz="1600" i="1" dirty="0" err="1">
                <a:latin typeface="+mn-lt"/>
              </a:rPr>
              <a:t>feature</a:t>
            </a:r>
            <a:r>
              <a:rPr lang="es-ES" sz="1600" i="1" dirty="0">
                <a:latin typeface="+mn-lt"/>
              </a:rPr>
              <a:t> </a:t>
            </a:r>
            <a:r>
              <a:rPr lang="es-ES" sz="1600" i="1" dirty="0" err="1">
                <a:latin typeface="+mn-lt"/>
              </a:rPr>
              <a:t>model</a:t>
            </a:r>
            <a:r>
              <a:rPr lang="es-ES" sz="1600" dirty="0">
                <a:latin typeface="+mn-lt"/>
              </a:rPr>
              <a:t>).</a:t>
            </a:r>
          </a:p>
        </p:txBody>
      </p:sp>
      <p:sp>
        <p:nvSpPr>
          <p:cNvPr id="20" name="Flecha: a la derecha con bandas 19">
            <a:extLst>
              <a:ext uri="{FF2B5EF4-FFF2-40B4-BE49-F238E27FC236}">
                <a16:creationId xmlns:a16="http://schemas.microsoft.com/office/drawing/2014/main" id="{0E525ABD-5862-4273-93E7-BEAED80BBBFA}"/>
              </a:ext>
            </a:extLst>
          </p:cNvPr>
          <p:cNvSpPr/>
          <p:nvPr/>
        </p:nvSpPr>
        <p:spPr>
          <a:xfrm>
            <a:off x="3113088" y="5402263"/>
            <a:ext cx="1368425" cy="741362"/>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27656" name="Imagen 10">
            <a:extLst>
              <a:ext uri="{FF2B5EF4-FFF2-40B4-BE49-F238E27FC236}">
                <a16:creationId xmlns:a16="http://schemas.microsoft.com/office/drawing/2014/main" id="{202E72FE-94B6-4CE2-9611-C5DCE523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964113"/>
            <a:ext cx="820738"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Imagen 12">
            <a:extLst>
              <a:ext uri="{FF2B5EF4-FFF2-40B4-BE49-F238E27FC236}">
                <a16:creationId xmlns:a16="http://schemas.microsoft.com/office/drawing/2014/main" id="{333B98ED-D401-4D53-910D-771479079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038" y="5070475"/>
            <a:ext cx="3995737"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n 5">
            <a:extLst>
              <a:ext uri="{FF2B5EF4-FFF2-40B4-BE49-F238E27FC236}">
                <a16:creationId xmlns:a16="http://schemas.microsoft.com/office/drawing/2014/main" id="{09A3CC1D-FA06-4132-A339-123F35627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FE7DFA52-0CE6-4E9C-9A59-DC6C4552508C}"/>
              </a:ext>
            </a:extLst>
          </p:cNvPr>
          <p:cNvSpPr>
            <a:spLocks noGrp="1"/>
          </p:cNvSpPr>
          <p:nvPr>
            <p:ph idx="1"/>
          </p:nvPr>
        </p:nvSpPr>
        <p:spPr>
          <a:xfrm>
            <a:off x="0" y="908050"/>
            <a:ext cx="4427538" cy="5689600"/>
          </a:xfrm>
        </p:spPr>
        <p:txBody>
          <a:bodyPr/>
          <a:lstStyle/>
          <a:p>
            <a:pPr marL="0" indent="0" algn="ctr">
              <a:buFontTx/>
              <a:buNone/>
              <a:defRPr/>
            </a:pPr>
            <a:r>
              <a:rPr lang="es-ES" sz="2000" b="1" dirty="0"/>
              <a:t>Fase de Implementación del Dominio</a:t>
            </a:r>
            <a:endParaRPr lang="es-ES" sz="2000" dirty="0"/>
          </a:p>
          <a:p>
            <a:pPr marL="0" indent="0" algn="just">
              <a:buFontTx/>
              <a:buNone/>
              <a:defRPr/>
            </a:pPr>
            <a:r>
              <a:rPr lang="es-ES" sz="1600" b="1" i="1" dirty="0" err="1"/>
              <a:t>Domain</a:t>
            </a:r>
            <a:r>
              <a:rPr lang="es-ES" sz="1600" b="1" i="1" dirty="0"/>
              <a:t> </a:t>
            </a:r>
            <a:r>
              <a:rPr lang="es-ES" sz="1600" b="1" i="1" dirty="0" err="1"/>
              <a:t>implementation</a:t>
            </a:r>
            <a:r>
              <a:rPr lang="es-ES" sz="1600" b="1" i="1" dirty="0"/>
              <a:t> </a:t>
            </a:r>
            <a:r>
              <a:rPr lang="es-ES" sz="1600" dirty="0"/>
              <a:t>(Implementación del dominio): </a:t>
            </a:r>
            <a:r>
              <a:rPr lang="es-ES" sz="1600" dirty="0">
                <a:solidFill>
                  <a:schemeClr val="tx1"/>
                </a:solidFill>
              </a:rPr>
              <a:t>Desarrollo de artefactos reutilizables que corresponden a las características identificadas en el análisis del dominio.</a:t>
            </a:r>
          </a:p>
          <a:p>
            <a:pPr marL="0" indent="0" algn="just">
              <a:buFontTx/>
              <a:buNone/>
              <a:defRPr/>
            </a:pPr>
            <a:r>
              <a:rPr lang="es-ES" sz="1600" u="sng" dirty="0"/>
              <a:t>Tareas:</a:t>
            </a:r>
          </a:p>
          <a:p>
            <a:pPr algn="just">
              <a:defRPr/>
            </a:pPr>
            <a:r>
              <a:rPr lang="es-ES" sz="1600" b="1" i="1" dirty="0" err="1"/>
              <a:t>Reuse</a:t>
            </a:r>
            <a:r>
              <a:rPr lang="es-ES" sz="1600" b="1" i="1" dirty="0"/>
              <a:t> </a:t>
            </a:r>
            <a:r>
              <a:rPr lang="es-ES" sz="1600" b="1" i="1" dirty="0" err="1"/>
              <a:t>framework</a:t>
            </a:r>
            <a:r>
              <a:rPr lang="es-ES" sz="1600" b="1" i="1" dirty="0"/>
              <a:t> </a:t>
            </a:r>
            <a:r>
              <a:rPr lang="es-ES" sz="1600" dirty="0"/>
              <a:t>(Marco de reutilización):</a:t>
            </a:r>
            <a:r>
              <a:rPr lang="es-ES" sz="1600" dirty="0">
                <a:solidFill>
                  <a:schemeClr val="tx1"/>
                </a:solidFill>
              </a:rPr>
              <a:t> Seleccionar una estrategia general de implementación (</a:t>
            </a:r>
            <a:r>
              <a:rPr lang="es-ES" sz="1600" dirty="0" err="1">
                <a:solidFill>
                  <a:schemeClr val="tx1"/>
                </a:solidFill>
              </a:rPr>
              <a:t>e.g</a:t>
            </a:r>
            <a:r>
              <a:rPr lang="es-ES" sz="1600" dirty="0">
                <a:solidFill>
                  <a:schemeClr val="tx1"/>
                </a:solidFill>
              </a:rPr>
              <a:t>., preprocesadores, </a:t>
            </a:r>
            <a:r>
              <a:rPr lang="es-ES" sz="1600" dirty="0" err="1">
                <a:solidFill>
                  <a:schemeClr val="tx1"/>
                </a:solidFill>
              </a:rPr>
              <a:t>framework</a:t>
            </a:r>
            <a:r>
              <a:rPr lang="es-ES" sz="1600" dirty="0">
                <a:solidFill>
                  <a:schemeClr val="tx1"/>
                </a:solidFill>
              </a:rPr>
              <a:t> con </a:t>
            </a:r>
            <a:r>
              <a:rPr lang="es-ES" sz="1600" dirty="0" err="1">
                <a:solidFill>
                  <a:schemeClr val="tx1"/>
                </a:solidFill>
              </a:rPr>
              <a:t>plugins</a:t>
            </a:r>
            <a:r>
              <a:rPr lang="es-ES" sz="1600" dirty="0">
                <a:solidFill>
                  <a:schemeClr val="tx1"/>
                </a:solidFill>
              </a:rPr>
              <a:t> combinables). </a:t>
            </a:r>
          </a:p>
          <a:p>
            <a:pPr algn="just">
              <a:defRPr/>
            </a:pPr>
            <a:r>
              <a:rPr lang="es-ES" sz="1600" b="1" i="1" dirty="0" err="1"/>
              <a:t>Design</a:t>
            </a:r>
            <a:r>
              <a:rPr lang="es-ES" sz="1600" dirty="0"/>
              <a:t>:</a:t>
            </a:r>
            <a:r>
              <a:rPr lang="es-ES" sz="1600" dirty="0">
                <a:solidFill>
                  <a:schemeClr val="tx1"/>
                </a:solidFill>
              </a:rPr>
              <a:t> Preparar el diseño para permitir puntos de extensión y definir cómo habilitar o deshabilitar implementaciones de características. El diseño depende del marco de reutilización elegido. </a:t>
            </a:r>
          </a:p>
        </p:txBody>
      </p:sp>
      <p:sp>
        <p:nvSpPr>
          <p:cNvPr id="7" name="Título 2">
            <a:extLst>
              <a:ext uri="{FF2B5EF4-FFF2-40B4-BE49-F238E27FC236}">
                <a16:creationId xmlns:a16="http://schemas.microsoft.com/office/drawing/2014/main" id="{37F29726-D023-4D95-9311-8DE396EB7ED9}"/>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9F6935C6-70ED-4E36-B2F7-B9085F77B857}"/>
              </a:ext>
            </a:extLst>
          </p:cNvPr>
          <p:cNvSpPr/>
          <p:nvPr/>
        </p:nvSpPr>
        <p:spPr>
          <a:xfrm>
            <a:off x="7002463" y="1089025"/>
            <a:ext cx="1704975"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96EACC8F-23EE-4DBA-BA64-4F111AC688B2}"/>
              </a:ext>
            </a:extLst>
          </p:cNvPr>
          <p:cNvSpPr txBox="1"/>
          <p:nvPr/>
        </p:nvSpPr>
        <p:spPr>
          <a:xfrm>
            <a:off x="4532313" y="3798888"/>
            <a:ext cx="4392612" cy="584200"/>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Artefactos reutilizables (</a:t>
            </a:r>
            <a:r>
              <a:rPr lang="es-ES" sz="1600" i="1" dirty="0">
                <a:latin typeface="+mn-lt"/>
              </a:rPr>
              <a:t>reusable </a:t>
            </a:r>
            <a:r>
              <a:rPr lang="es-ES" sz="1600" i="1" dirty="0" err="1">
                <a:latin typeface="+mn-lt"/>
              </a:rPr>
              <a:t>artifacts</a:t>
            </a:r>
            <a:r>
              <a:rPr lang="es-ES" sz="1600" dirty="0">
                <a:latin typeface="+mn-lt"/>
              </a:rPr>
              <a:t>)</a:t>
            </a:r>
          </a:p>
        </p:txBody>
      </p:sp>
      <p:sp>
        <p:nvSpPr>
          <p:cNvPr id="25" name="Marcador de contenido 1">
            <a:extLst>
              <a:ext uri="{FF2B5EF4-FFF2-40B4-BE49-F238E27FC236}">
                <a16:creationId xmlns:a16="http://schemas.microsoft.com/office/drawing/2014/main" id="{D76C68E1-5AFF-4662-A869-C7199C124668}"/>
              </a:ext>
            </a:extLst>
          </p:cNvPr>
          <p:cNvSpPr txBox="1">
            <a:spLocks/>
          </p:cNvSpPr>
          <p:nvPr/>
        </p:nvSpPr>
        <p:spPr bwMode="auto">
          <a:xfrm>
            <a:off x="14288" y="5013325"/>
            <a:ext cx="8948737" cy="9366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b="1" i="1" kern="0" dirty="0" err="1"/>
              <a:t>Principle</a:t>
            </a:r>
            <a:r>
              <a:rPr lang="es-ES" sz="1600" b="1" i="1" kern="0" dirty="0"/>
              <a:t> </a:t>
            </a:r>
            <a:r>
              <a:rPr lang="es-ES" sz="1600" b="1" i="1" kern="0" dirty="0" err="1"/>
              <a:t>of</a:t>
            </a:r>
            <a:r>
              <a:rPr lang="es-ES" sz="1600" b="1" i="1" kern="0" dirty="0"/>
              <a:t> </a:t>
            </a:r>
            <a:r>
              <a:rPr lang="es-ES" sz="1600" b="1" i="1" kern="0" dirty="0" err="1"/>
              <a:t>uniformity</a:t>
            </a:r>
            <a:r>
              <a:rPr lang="es-ES" sz="1600" b="1" i="1" kern="0" dirty="0"/>
              <a:t> </a:t>
            </a:r>
            <a:r>
              <a:rPr lang="es-ES" sz="1600" kern="0" dirty="0">
                <a:solidFill>
                  <a:schemeClr val="tx1"/>
                </a:solidFill>
              </a:rPr>
              <a:t>(</a:t>
            </a:r>
            <a:r>
              <a:rPr lang="es-ES" sz="1600" kern="0" dirty="0"/>
              <a:t>principio de uniformidad</a:t>
            </a:r>
            <a:r>
              <a:rPr lang="es-ES" sz="1600" kern="0" dirty="0">
                <a:solidFill>
                  <a:schemeClr val="tx1"/>
                </a:solidFill>
              </a:rPr>
              <a:t>): La implementación del dominio debe considerar un principio de uniformidad, lo que implica el manejo consistente de todos los tipos de artefactos (</a:t>
            </a:r>
            <a:r>
              <a:rPr lang="es-ES" sz="1600" kern="0" dirty="0" err="1">
                <a:solidFill>
                  <a:schemeClr val="tx1"/>
                </a:solidFill>
              </a:rPr>
              <a:t>e.g</a:t>
            </a:r>
            <a:r>
              <a:rPr lang="es-ES" sz="1600" kern="0" dirty="0">
                <a:solidFill>
                  <a:schemeClr val="tx1"/>
                </a:solidFill>
              </a:rPr>
              <a:t>., modelos, documentación, casos de prueba,…), no solo el código fuente​.</a:t>
            </a: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n 5">
            <a:extLst>
              <a:ext uri="{FF2B5EF4-FFF2-40B4-BE49-F238E27FC236}">
                <a16:creationId xmlns:a16="http://schemas.microsoft.com/office/drawing/2014/main" id="{FD89D027-CAA6-4AE6-BF8E-1AFC3638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F4B28C23-3ED8-4634-9E9D-5158EA4126E2}"/>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 requisitos</a:t>
            </a:r>
            <a:endParaRPr lang="es-ES" sz="2000" dirty="0"/>
          </a:p>
          <a:p>
            <a:pPr marL="0" indent="0" algn="just">
              <a:buFontTx/>
              <a:buNone/>
              <a:defRPr/>
            </a:pPr>
            <a:r>
              <a:rPr lang="es-ES" sz="1600" b="1" i="1" dirty="0" err="1"/>
              <a:t>Requirements</a:t>
            </a:r>
            <a:r>
              <a:rPr lang="es-ES" sz="1600" b="1" i="1" dirty="0"/>
              <a:t> </a:t>
            </a:r>
            <a:r>
              <a:rPr lang="es-ES" sz="1600" b="1" i="1" dirty="0" err="1"/>
              <a:t>analysis</a:t>
            </a:r>
            <a:r>
              <a:rPr lang="es-ES" sz="1600" b="1" i="1" dirty="0"/>
              <a:t> </a:t>
            </a:r>
            <a:r>
              <a:rPr lang="es-ES" sz="1600" dirty="0"/>
              <a:t>(Análisis de requisitos): </a:t>
            </a:r>
            <a:r>
              <a:rPr lang="es-ES" sz="1600" dirty="0">
                <a:solidFill>
                  <a:schemeClr val="tx1"/>
                </a:solidFill>
              </a:rPr>
              <a:t>Investiga las necesidades de un cliente específico para mapear los requisitos del cliente con aquellas características identificadas previamente durante el análisis de dominio.</a:t>
            </a:r>
          </a:p>
          <a:p>
            <a:pPr marL="0" indent="0" algn="just">
              <a:buFontTx/>
              <a:buNone/>
              <a:defRPr/>
            </a:pPr>
            <a:r>
              <a:rPr lang="es-ES" sz="1600" u="sng" dirty="0"/>
              <a:t>Tareas:</a:t>
            </a:r>
          </a:p>
          <a:p>
            <a:pPr algn="just">
              <a:defRPr/>
            </a:pPr>
            <a:r>
              <a:rPr lang="es-ES" sz="1600" b="1" i="1" dirty="0" err="1"/>
              <a:t>Configuration</a:t>
            </a:r>
            <a:r>
              <a:rPr lang="es-ES" sz="1600" b="1" i="1" dirty="0"/>
              <a:t> </a:t>
            </a:r>
            <a:r>
              <a:rPr lang="es-ES" sz="1600" dirty="0"/>
              <a:t>(Configuración):</a:t>
            </a:r>
            <a:r>
              <a:rPr lang="es-ES" sz="1600" dirty="0">
                <a:solidFill>
                  <a:schemeClr val="tx1"/>
                </a:solidFill>
              </a:rPr>
              <a:t> Identificación de las características deseadas por parte del cliente y generación de una selección válida de características (</a:t>
            </a:r>
            <a:r>
              <a:rPr lang="es-ES" sz="1600" b="1" i="1" dirty="0" err="1"/>
              <a:t>configuration</a:t>
            </a:r>
            <a:r>
              <a:rPr lang="es-ES" sz="1600" dirty="0">
                <a:solidFill>
                  <a:schemeClr val="tx1"/>
                </a:solidFill>
              </a:rPr>
              <a:t>).</a:t>
            </a:r>
          </a:p>
          <a:p>
            <a:pPr marL="0" indent="0" algn="just">
              <a:buFontTx/>
              <a:buNone/>
              <a:defRPr/>
            </a:pPr>
            <a:r>
              <a:rPr lang="es-ES" sz="1400" dirty="0">
                <a:solidFill>
                  <a:schemeClr val="tx1"/>
                </a:solidFill>
              </a:rPr>
              <a:t>En escenarios complejos, cuando hay múltiples </a:t>
            </a:r>
            <a:r>
              <a:rPr lang="es-ES" sz="1400" dirty="0" err="1">
                <a:solidFill>
                  <a:schemeClr val="tx1"/>
                </a:solidFill>
              </a:rPr>
              <a:t>stakeholders</a:t>
            </a:r>
            <a:r>
              <a:rPr lang="es-ES" sz="1400" dirty="0">
                <a:solidFill>
                  <a:schemeClr val="tx1"/>
                </a:solidFill>
              </a:rPr>
              <a:t> involucrados, las características deben seleccionarse en múltiples pasos consecutivos, un proceso conocido como </a:t>
            </a:r>
            <a:r>
              <a:rPr lang="es-ES" sz="1400" dirty="0"/>
              <a:t>configuración escalonada </a:t>
            </a:r>
            <a:r>
              <a:rPr lang="es-ES" sz="1400" dirty="0">
                <a:solidFill>
                  <a:schemeClr val="tx1"/>
                </a:solidFill>
              </a:rPr>
              <a:t>(</a:t>
            </a:r>
            <a:r>
              <a:rPr lang="es-ES" sz="1400" b="1" i="1" dirty="0" err="1"/>
              <a:t>staged</a:t>
            </a:r>
            <a:r>
              <a:rPr lang="es-ES" sz="1400" b="1" i="1" dirty="0"/>
              <a:t> </a:t>
            </a:r>
            <a:r>
              <a:rPr lang="es-ES" sz="1400" b="1" i="1" dirty="0" err="1"/>
              <a:t>configuration</a:t>
            </a:r>
            <a:r>
              <a:rPr lang="es-ES" sz="1400" dirty="0">
                <a:solidFill>
                  <a:schemeClr val="tx1"/>
                </a:solidFill>
              </a:rPr>
              <a:t>).</a:t>
            </a:r>
            <a:endParaRPr lang="es-ES" sz="1200" dirty="0">
              <a:solidFill>
                <a:schemeClr val="tx1"/>
              </a:solidFill>
            </a:endParaRPr>
          </a:p>
        </p:txBody>
      </p:sp>
      <p:sp>
        <p:nvSpPr>
          <p:cNvPr id="7" name="Título 2">
            <a:extLst>
              <a:ext uri="{FF2B5EF4-FFF2-40B4-BE49-F238E27FC236}">
                <a16:creationId xmlns:a16="http://schemas.microsoft.com/office/drawing/2014/main" id="{B70F6D0F-1C5F-40A8-9EBA-B5E40F75CD3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E5E521EA-EE3E-4AFC-991C-E055B31A55D7}"/>
              </a:ext>
            </a:extLst>
          </p:cNvPr>
          <p:cNvSpPr/>
          <p:nvPr/>
        </p:nvSpPr>
        <p:spPr>
          <a:xfrm>
            <a:off x="4595813" y="2530475"/>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377DBAEE-E2A0-440B-A350-89E427286CC4}"/>
              </a:ext>
            </a:extLst>
          </p:cNvPr>
          <p:cNvSpPr txBox="1"/>
          <p:nvPr/>
        </p:nvSpPr>
        <p:spPr>
          <a:xfrm>
            <a:off x="4532313" y="3798888"/>
            <a:ext cx="4392612" cy="830262"/>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Configuración (</a:t>
            </a:r>
            <a:r>
              <a:rPr lang="es-ES" sz="1600" i="1" dirty="0" err="1">
                <a:latin typeface="+mn-lt"/>
              </a:rPr>
              <a:t>configuration</a:t>
            </a:r>
            <a:r>
              <a:rPr lang="es-ES" sz="1600" dirty="0">
                <a:latin typeface="+mn-lt"/>
              </a:rPr>
              <a:t>): Selección de características de la SPL para un cliente específico.</a:t>
            </a:r>
          </a:p>
        </p:txBody>
      </p:sp>
      <p:pic>
        <p:nvPicPr>
          <p:cNvPr id="29703" name="Imagen 4">
            <a:extLst>
              <a:ext uri="{FF2B5EF4-FFF2-40B4-BE49-F238E27FC236}">
                <a16:creationId xmlns:a16="http://schemas.microsoft.com/office/drawing/2014/main" id="{D5FBD793-B5D2-4240-8591-E89C56984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187950"/>
            <a:ext cx="35639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lecha: a la derecha con bandas 19">
            <a:extLst>
              <a:ext uri="{FF2B5EF4-FFF2-40B4-BE49-F238E27FC236}">
                <a16:creationId xmlns:a16="http://schemas.microsoft.com/office/drawing/2014/main" id="{679C5842-25AC-42B7-9124-360A6E7E2FC9}"/>
              </a:ext>
            </a:extLst>
          </p:cNvPr>
          <p:cNvSpPr/>
          <p:nvPr/>
        </p:nvSpPr>
        <p:spPr>
          <a:xfrm>
            <a:off x="3706813" y="5432425"/>
            <a:ext cx="1370012" cy="73977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29705" name="Imagen 13">
            <a:extLst>
              <a:ext uri="{FF2B5EF4-FFF2-40B4-BE49-F238E27FC236}">
                <a16:creationId xmlns:a16="http://schemas.microsoft.com/office/drawing/2014/main" id="{5C4ED162-31FA-4F52-A804-4002D3CB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5124450"/>
            <a:ext cx="35639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a:extLst>
              <a:ext uri="{FF2B5EF4-FFF2-40B4-BE49-F238E27FC236}">
                <a16:creationId xmlns:a16="http://schemas.microsoft.com/office/drawing/2014/main" id="{117FF450-A34F-4C54-BE2E-D01B06166234}"/>
              </a:ext>
            </a:extLst>
          </p:cNvPr>
          <p:cNvSpPr/>
          <p:nvPr/>
        </p:nvSpPr>
        <p:spPr>
          <a:xfrm>
            <a:off x="6443663" y="5140325"/>
            <a:ext cx="649287"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8" name="Rectángulo 17">
            <a:extLst>
              <a:ext uri="{FF2B5EF4-FFF2-40B4-BE49-F238E27FC236}">
                <a16:creationId xmlns:a16="http://schemas.microsoft.com/office/drawing/2014/main" id="{F3EDE25C-0628-42B1-962E-4E29168F2AF0}"/>
              </a:ext>
            </a:extLst>
          </p:cNvPr>
          <p:cNvSpPr/>
          <p:nvPr/>
        </p:nvSpPr>
        <p:spPr>
          <a:xfrm>
            <a:off x="6545263" y="5680075"/>
            <a:ext cx="431800"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9" name="Rectángulo 18">
            <a:extLst>
              <a:ext uri="{FF2B5EF4-FFF2-40B4-BE49-F238E27FC236}">
                <a16:creationId xmlns:a16="http://schemas.microsoft.com/office/drawing/2014/main" id="{F049C59D-11DA-4B13-8FCA-D05722492A64}"/>
              </a:ext>
            </a:extLst>
          </p:cNvPr>
          <p:cNvSpPr/>
          <p:nvPr/>
        </p:nvSpPr>
        <p:spPr>
          <a:xfrm>
            <a:off x="5233988" y="5656263"/>
            <a:ext cx="34607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1" name="Rectángulo 20">
            <a:extLst>
              <a:ext uri="{FF2B5EF4-FFF2-40B4-BE49-F238E27FC236}">
                <a16:creationId xmlns:a16="http://schemas.microsoft.com/office/drawing/2014/main" id="{74E69B05-74DC-4570-B9BC-F7BAF6E9E332}"/>
              </a:ext>
            </a:extLst>
          </p:cNvPr>
          <p:cNvSpPr/>
          <p:nvPr/>
        </p:nvSpPr>
        <p:spPr>
          <a:xfrm>
            <a:off x="5761038" y="5662613"/>
            <a:ext cx="3651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2" name="Rectángulo 21">
            <a:extLst>
              <a:ext uri="{FF2B5EF4-FFF2-40B4-BE49-F238E27FC236}">
                <a16:creationId xmlns:a16="http://schemas.microsoft.com/office/drawing/2014/main" id="{4BB5B380-07E2-4014-84B3-9374890421D7}"/>
              </a:ext>
            </a:extLst>
          </p:cNvPr>
          <p:cNvSpPr/>
          <p:nvPr/>
        </p:nvSpPr>
        <p:spPr>
          <a:xfrm>
            <a:off x="6994525" y="6056313"/>
            <a:ext cx="709613"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3" name="Rectángulo 22">
            <a:extLst>
              <a:ext uri="{FF2B5EF4-FFF2-40B4-BE49-F238E27FC236}">
                <a16:creationId xmlns:a16="http://schemas.microsoft.com/office/drawing/2014/main" id="{BAE8A7F4-B716-48D3-94FE-A98117CAD6C0}"/>
              </a:ext>
            </a:extLst>
          </p:cNvPr>
          <p:cNvSpPr/>
          <p:nvPr/>
        </p:nvSpPr>
        <p:spPr>
          <a:xfrm>
            <a:off x="8039100" y="5680075"/>
            <a:ext cx="3651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4" name="Rectángulo 23">
            <a:extLst>
              <a:ext uri="{FF2B5EF4-FFF2-40B4-BE49-F238E27FC236}">
                <a16:creationId xmlns:a16="http://schemas.microsoft.com/office/drawing/2014/main" id="{8617B024-717C-43C5-A72E-4A10689F7468}"/>
              </a:ext>
            </a:extLst>
          </p:cNvPr>
          <p:cNvSpPr/>
          <p:nvPr/>
        </p:nvSpPr>
        <p:spPr>
          <a:xfrm>
            <a:off x="7772400" y="6059488"/>
            <a:ext cx="4413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n 5">
            <a:extLst>
              <a:ext uri="{FF2B5EF4-FFF2-40B4-BE49-F238E27FC236}">
                <a16:creationId xmlns:a16="http://schemas.microsoft.com/office/drawing/2014/main" id="{E6E85CD7-18EE-49FA-9043-67F30035D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Marcador de contenido 1">
            <a:extLst>
              <a:ext uri="{FF2B5EF4-FFF2-40B4-BE49-F238E27FC236}">
                <a16:creationId xmlns:a16="http://schemas.microsoft.com/office/drawing/2014/main" id="{7F3CC85B-F9B1-4E9A-BFE5-17E35EB5ABB5}"/>
              </a:ext>
            </a:extLst>
          </p:cNvPr>
          <p:cNvSpPr>
            <a:spLocks noGrp="1" noChangeArrowheads="1"/>
          </p:cNvSpPr>
          <p:nvPr>
            <p:ph idx="1"/>
          </p:nvPr>
        </p:nvSpPr>
        <p:spPr>
          <a:xfrm>
            <a:off x="0" y="908050"/>
            <a:ext cx="4427538" cy="5949950"/>
          </a:xfrm>
        </p:spPr>
        <p:txBody>
          <a:bodyPr/>
          <a:lstStyle/>
          <a:p>
            <a:pPr marL="0" indent="0" algn="ctr">
              <a:buFontTx/>
              <a:buNone/>
            </a:pPr>
            <a:r>
              <a:rPr lang="es-ES" altLang="es-ES" sz="2000" b="1"/>
              <a:t>Fase de Derivación de Productos</a:t>
            </a:r>
            <a:endParaRPr lang="es-ES" altLang="es-ES" sz="2000"/>
          </a:p>
          <a:p>
            <a:pPr marL="0" indent="0" algn="just">
              <a:buFontTx/>
              <a:buNone/>
            </a:pPr>
            <a:r>
              <a:rPr lang="es-ES" altLang="es-ES" sz="1600" b="1" i="1"/>
              <a:t>Product derivation, product generation, product configuration, or product assembly </a:t>
            </a:r>
            <a:r>
              <a:rPr lang="es-ES" altLang="es-ES" sz="1600"/>
              <a:t>(Derivación de productos, generación de productos, configuración de productos, o ensamblaje de productos): </a:t>
            </a:r>
            <a:r>
              <a:rPr lang="es-ES" altLang="es-ES" sz="1600">
                <a:solidFill>
                  <a:schemeClr val="tx1"/>
                </a:solidFill>
              </a:rPr>
              <a:t>Etapa de producción para generar o ensamblar productos específicos basados en una selección de características válida obtenida del análisis de requisitos. Esto se realiza utilizando los artefactos desarrollados durante la implementación del dominio. </a:t>
            </a:r>
          </a:p>
        </p:txBody>
      </p:sp>
      <p:sp>
        <p:nvSpPr>
          <p:cNvPr id="7" name="Título 2">
            <a:extLst>
              <a:ext uri="{FF2B5EF4-FFF2-40B4-BE49-F238E27FC236}">
                <a16:creationId xmlns:a16="http://schemas.microsoft.com/office/drawing/2014/main" id="{7F1286B8-4E6C-46BA-9306-526DD4466EE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9B85B4DC-027B-479E-B7AD-484D4EC59002}"/>
              </a:ext>
            </a:extLst>
          </p:cNvPr>
          <p:cNvSpPr/>
          <p:nvPr/>
        </p:nvSpPr>
        <p:spPr>
          <a:xfrm>
            <a:off x="7002463" y="2492375"/>
            <a:ext cx="1704975"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9B55D645-A5F9-4A90-A4F1-D0C5FCB83192}"/>
              </a:ext>
            </a:extLst>
          </p:cNvPr>
          <p:cNvSpPr txBox="1"/>
          <p:nvPr/>
        </p:nvSpPr>
        <p:spPr>
          <a:xfrm>
            <a:off x="5580063" y="3798888"/>
            <a:ext cx="2305050" cy="584200"/>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Producto (</a:t>
            </a:r>
            <a:r>
              <a:rPr lang="es-ES" sz="1600" i="1" dirty="0" err="1">
                <a:latin typeface="+mn-lt"/>
              </a:rPr>
              <a:t>product</a:t>
            </a:r>
            <a:r>
              <a:rPr lang="es-ES" sz="1600" dirty="0">
                <a:latin typeface="+mn-lt"/>
              </a:rPr>
              <a:t>).</a:t>
            </a:r>
          </a:p>
        </p:txBody>
      </p:sp>
      <p:sp>
        <p:nvSpPr>
          <p:cNvPr id="12" name="Marcador de contenido 1">
            <a:extLst>
              <a:ext uri="{FF2B5EF4-FFF2-40B4-BE49-F238E27FC236}">
                <a16:creationId xmlns:a16="http://schemas.microsoft.com/office/drawing/2014/main" id="{38EE0C2B-516C-49A3-BE1F-43E5BBC29ECD}"/>
              </a:ext>
            </a:extLst>
          </p:cNvPr>
          <p:cNvSpPr txBox="1">
            <a:spLocks/>
          </p:cNvSpPr>
          <p:nvPr/>
        </p:nvSpPr>
        <p:spPr bwMode="auto">
          <a:xfrm>
            <a:off x="0" y="3883025"/>
            <a:ext cx="8448675" cy="42719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u="sng" kern="0" dirty="0"/>
              <a:t>Tareas:</a:t>
            </a:r>
          </a:p>
          <a:p>
            <a:pPr algn="just">
              <a:defRPr/>
            </a:pPr>
            <a:r>
              <a:rPr lang="es-ES" sz="1600" b="1" i="1" kern="0" dirty="0" err="1"/>
              <a:t>Derivation</a:t>
            </a:r>
            <a:r>
              <a:rPr lang="es-ES" sz="1600" b="1" i="1" kern="0" dirty="0"/>
              <a:t> </a:t>
            </a:r>
            <a:r>
              <a:rPr lang="es-ES" sz="1600" b="1" i="1" kern="0" dirty="0" err="1"/>
              <a:t>strategy</a:t>
            </a:r>
            <a:r>
              <a:rPr lang="es-ES" sz="1600" b="1" i="1" kern="0" dirty="0"/>
              <a:t> </a:t>
            </a:r>
            <a:r>
              <a:rPr lang="es-ES" sz="1600" kern="0" dirty="0"/>
              <a:t>(Estrategia de derivación):</a:t>
            </a:r>
            <a:endParaRPr lang="es-ES" sz="1600" kern="0" dirty="0">
              <a:solidFill>
                <a:schemeClr val="tx1"/>
              </a:solidFill>
            </a:endParaRPr>
          </a:p>
          <a:p>
            <a:pPr lvl="1" algn="just">
              <a:buFont typeface="Courier New" panose="02070309020205020404" pitchFamily="49" charset="0"/>
              <a:buChar char="o"/>
              <a:defRPr/>
            </a:pPr>
            <a:r>
              <a:rPr lang="es-ES" sz="1600" i="1" kern="0" dirty="0" err="1"/>
              <a:t>Fully</a:t>
            </a:r>
            <a:r>
              <a:rPr lang="es-ES" sz="1600" i="1" kern="0" dirty="0"/>
              <a:t> </a:t>
            </a:r>
            <a:r>
              <a:rPr lang="es-ES" sz="1600" i="1" kern="0" dirty="0" err="1"/>
              <a:t>automated</a:t>
            </a:r>
            <a:r>
              <a:rPr lang="es-ES" sz="1600" i="1" kern="0" dirty="0"/>
              <a:t> / </a:t>
            </a:r>
            <a:r>
              <a:rPr lang="es-ES" sz="1600" i="1" kern="0" dirty="0" err="1"/>
              <a:t>Push-button</a:t>
            </a:r>
            <a:r>
              <a:rPr lang="es-ES" sz="1600" i="1" kern="0" dirty="0"/>
              <a:t> </a:t>
            </a:r>
            <a:r>
              <a:rPr lang="es-ES" sz="1600" i="1" kern="0" dirty="0" err="1"/>
              <a:t>approach</a:t>
            </a:r>
            <a:r>
              <a:rPr lang="es-ES" sz="1600" kern="0" dirty="0"/>
              <a:t> (Automática):</a:t>
            </a:r>
            <a:r>
              <a:rPr lang="es-ES" sz="1600" kern="0" dirty="0">
                <a:solidFill>
                  <a:schemeClr val="tx1"/>
                </a:solidFill>
              </a:rPr>
              <a:t> Se seleccionan los artefactos correspondientes a las características seleccionadas y un motor de composición los combina en un ejecutable sin intervención manual adicional.</a:t>
            </a:r>
          </a:p>
          <a:p>
            <a:pPr lvl="1" algn="just">
              <a:buFont typeface="Courier New" panose="02070309020205020404" pitchFamily="49" charset="0"/>
              <a:buChar char="o"/>
              <a:defRPr/>
            </a:pPr>
            <a:r>
              <a:rPr lang="es-ES" sz="1600" kern="0" dirty="0"/>
              <a:t>Manual:</a:t>
            </a:r>
            <a:r>
              <a:rPr lang="es-ES" sz="1600" kern="0" dirty="0">
                <a:solidFill>
                  <a:schemeClr val="tx1"/>
                </a:solidFill>
              </a:rPr>
              <a:t> ensamblar cada producto manualmente a partir de artefactos reutilizables, escribiendo código "pegamento" para conectar artefactos y solucionar brechas.</a:t>
            </a:r>
          </a:p>
          <a:p>
            <a:pPr algn="just">
              <a:defRPr/>
            </a:pPr>
            <a:r>
              <a:rPr lang="es-ES" sz="1600" b="1" i="1" kern="0" dirty="0" err="1"/>
              <a:t>Product</a:t>
            </a:r>
            <a:r>
              <a:rPr lang="es-ES" sz="1600" b="1" i="1" kern="0" dirty="0"/>
              <a:t> </a:t>
            </a:r>
            <a:r>
              <a:rPr lang="es-ES" sz="1600" b="1" i="1" kern="0" dirty="0" err="1"/>
              <a:t>validation</a:t>
            </a:r>
            <a:r>
              <a:rPr lang="es-ES" sz="1600" b="1" i="1" kern="0" dirty="0"/>
              <a:t> </a:t>
            </a:r>
            <a:r>
              <a:rPr lang="es-ES" sz="1600" kern="0" dirty="0"/>
              <a:t>(validación del producto):</a:t>
            </a:r>
            <a:r>
              <a:rPr lang="es-ES" sz="1600" kern="0" dirty="0">
                <a:solidFill>
                  <a:schemeClr val="tx1"/>
                </a:solidFill>
              </a:rPr>
              <a:t> Validar o  verificar el producto resultante antes de ser entregado al cliente.</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Marcador de contenido 1">
            <a:extLst>
              <a:ext uri="{FF2B5EF4-FFF2-40B4-BE49-F238E27FC236}">
                <a16:creationId xmlns:a16="http://schemas.microsoft.com/office/drawing/2014/main" id="{7C61C4A8-D8BE-4AB0-9D5E-7F9642A64EBC}"/>
              </a:ext>
            </a:extLst>
          </p:cNvPr>
          <p:cNvSpPr>
            <a:spLocks noGrp="1" noChangeArrowheads="1"/>
          </p:cNvSpPr>
          <p:nvPr>
            <p:ph idx="1"/>
          </p:nvPr>
        </p:nvSpPr>
        <p:spPr>
          <a:xfrm>
            <a:off x="0" y="836712"/>
            <a:ext cx="9144000" cy="1224806"/>
          </a:xfrm>
        </p:spPr>
        <p:txBody>
          <a:bodyPr/>
          <a:lstStyle/>
          <a:p>
            <a:pPr marL="0" indent="0" algn="ctr">
              <a:buFontTx/>
              <a:buNone/>
            </a:pPr>
            <a:r>
              <a:rPr lang="es-ES" altLang="es-ES" sz="2000" b="1" dirty="0"/>
              <a:t>Estrategias para desarrollar una SPL</a:t>
            </a:r>
            <a:endParaRPr lang="es-ES" altLang="es-ES" sz="2000" dirty="0"/>
          </a:p>
          <a:p>
            <a:pPr marL="0" indent="0" algn="just">
              <a:buFontTx/>
              <a:buNone/>
            </a:pPr>
            <a:r>
              <a:rPr lang="es-ES" altLang="es-ES" sz="1600" b="1" dirty="0">
                <a:solidFill>
                  <a:schemeClr val="tx1"/>
                </a:solidFill>
              </a:rPr>
              <a:t>Un </a:t>
            </a:r>
            <a:r>
              <a:rPr lang="es-ES" sz="1600" b="1" i="1" dirty="0" err="1"/>
              <a:t>adoption</a:t>
            </a:r>
            <a:r>
              <a:rPr lang="es-ES" sz="1600" b="1" i="1" dirty="0"/>
              <a:t> </a:t>
            </a:r>
            <a:r>
              <a:rPr lang="es-ES" sz="1600" b="1" i="1" dirty="0" err="1"/>
              <a:t>path</a:t>
            </a:r>
            <a:r>
              <a:rPr lang="es-ES" altLang="es-ES" sz="1600" b="1" dirty="0">
                <a:solidFill>
                  <a:schemeClr val="tx1"/>
                </a:solidFill>
              </a:rPr>
              <a:t> es una estrategia o enfoque utilizado para introducir y desarrollar una SPL dentro de una organización. Es el camino que se sigue para transformar el desarrollo tradicional de software en un enfoque basado en la reutilización sistemática de características</a:t>
            </a:r>
            <a:r>
              <a:rPr lang="es-ES" altLang="es-ES" sz="1600" dirty="0">
                <a:solidFill>
                  <a:schemeClr val="tx1"/>
                </a:solidFill>
              </a:rPr>
              <a:t>. </a:t>
            </a:r>
          </a:p>
        </p:txBody>
      </p:sp>
      <p:sp>
        <p:nvSpPr>
          <p:cNvPr id="7" name="Título 2">
            <a:extLst>
              <a:ext uri="{FF2B5EF4-FFF2-40B4-BE49-F238E27FC236}">
                <a16:creationId xmlns:a16="http://schemas.microsoft.com/office/drawing/2014/main" id="{0784DBD3-9D46-40E2-AD23-34B8CEBE5076}"/>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12" name="Marcador de contenido 1">
            <a:extLst>
              <a:ext uri="{FF2B5EF4-FFF2-40B4-BE49-F238E27FC236}">
                <a16:creationId xmlns:a16="http://schemas.microsoft.com/office/drawing/2014/main" id="{3C2F7395-8752-4B94-B76E-39896F121E65}"/>
              </a:ext>
            </a:extLst>
          </p:cNvPr>
          <p:cNvSpPr txBox="1">
            <a:spLocks/>
          </p:cNvSpPr>
          <p:nvPr/>
        </p:nvSpPr>
        <p:spPr bwMode="auto">
          <a:xfrm>
            <a:off x="-12928" y="2060848"/>
            <a:ext cx="9156928" cy="479715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u="sng" kern="0" dirty="0"/>
              <a:t>Principales </a:t>
            </a:r>
            <a:r>
              <a:rPr lang="es-ES" sz="1600" i="1" u="sng" kern="0" dirty="0" err="1"/>
              <a:t>adoption</a:t>
            </a:r>
            <a:r>
              <a:rPr lang="es-ES" sz="1600" i="1" u="sng" kern="0" dirty="0"/>
              <a:t> </a:t>
            </a:r>
            <a:r>
              <a:rPr lang="es-ES" sz="1600" i="1" u="sng" kern="0" dirty="0" err="1"/>
              <a:t>paths</a:t>
            </a:r>
            <a:r>
              <a:rPr lang="es-ES" sz="1600" u="sng" kern="0" dirty="0"/>
              <a:t>:</a:t>
            </a:r>
          </a:p>
          <a:p>
            <a:pPr algn="just">
              <a:defRPr/>
            </a:pPr>
            <a:r>
              <a:rPr lang="es-ES" sz="1600" b="1" i="1" kern="0" dirty="0"/>
              <a:t>Proactive </a:t>
            </a:r>
            <a:r>
              <a:rPr lang="es-ES" sz="1600" b="1" i="1" kern="0" dirty="0" err="1"/>
              <a:t>approach</a:t>
            </a:r>
            <a:r>
              <a:rPr lang="es-ES" sz="1600" b="1" i="1" kern="0" dirty="0"/>
              <a:t> </a:t>
            </a:r>
            <a:r>
              <a:rPr lang="es-ES" sz="1600" kern="0" dirty="0"/>
              <a:t>(Estrategia proactiva): </a:t>
            </a:r>
            <a:r>
              <a:rPr lang="es-ES" sz="1600" kern="0" dirty="0">
                <a:solidFill>
                  <a:schemeClr val="tx1"/>
                </a:solidFill>
              </a:rPr>
              <a:t>Se diseña y desarrolla la SPL desde el principio (desde cero), planificando la variabilidad antes de producir el primer producto.</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Permite planificar perfectamente la variabilidad, mejorando la calidad y mantenibilidad del código.</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Requiere una inversión inicial alta y puede implicar detener la producción de productos existentes.</a:t>
            </a:r>
          </a:p>
          <a:p>
            <a:pPr algn="just">
              <a:defRPr/>
            </a:pPr>
            <a:r>
              <a:rPr lang="es-ES" sz="1600" b="1" i="1" kern="0" dirty="0"/>
              <a:t>Extractive </a:t>
            </a:r>
            <a:r>
              <a:rPr lang="es-ES" sz="1600" b="1" i="1" kern="0" dirty="0" err="1"/>
              <a:t>approach</a:t>
            </a:r>
            <a:r>
              <a:rPr lang="es-ES" sz="1600" b="1" i="1" kern="0" dirty="0"/>
              <a:t> </a:t>
            </a:r>
            <a:r>
              <a:rPr lang="es-ES" sz="1600" kern="0" dirty="0"/>
              <a:t>(Estrategia extractiva):</a:t>
            </a:r>
            <a:r>
              <a:rPr lang="es-ES" sz="1600" kern="0" dirty="0">
                <a:solidFill>
                  <a:schemeClr val="tx1"/>
                </a:solidFill>
              </a:rPr>
              <a:t> Se parte de productos ya existentes y se transforman gradualmente en una SPL mediante refactorización.</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Comienza típicamente con una estrategia “</a:t>
            </a:r>
            <a:r>
              <a:rPr lang="es-ES" sz="1600" i="1" kern="0" dirty="0">
                <a:solidFill>
                  <a:schemeClr val="tx1"/>
                </a:solidFill>
              </a:rPr>
              <a:t>clone-and-</a:t>
            </a:r>
            <a:r>
              <a:rPr lang="es-ES" sz="1600" i="1" kern="0" dirty="0" err="1">
                <a:solidFill>
                  <a:schemeClr val="tx1"/>
                </a:solidFill>
              </a:rPr>
              <a:t>own</a:t>
            </a:r>
            <a:r>
              <a:rPr lang="es-ES" sz="1600" kern="0" dirty="0">
                <a:solidFill>
                  <a:schemeClr val="tx1"/>
                </a:solidFill>
              </a:rPr>
              <a:t>” (copiar y modificar el código fuente), y se identifican las características comunes y las variaciones, extrayéndolas de manera incremental. </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Presenta menores riesgos e inversión inicial en comparación con el enfoque proactivo.</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La calidad del código puede verse afectada por restricciones en la extracción de componentes. </a:t>
            </a:r>
          </a:p>
          <a:p>
            <a:pPr algn="just">
              <a:defRPr/>
            </a:pPr>
            <a:r>
              <a:rPr lang="es-ES" sz="1600" b="1" i="1" kern="0" dirty="0"/>
              <a:t>Reactive </a:t>
            </a:r>
            <a:r>
              <a:rPr lang="es-ES" sz="1600" b="1" i="1" kern="0" dirty="0" err="1"/>
              <a:t>approach</a:t>
            </a:r>
            <a:r>
              <a:rPr lang="es-ES" sz="1600" b="1" i="1" kern="0" dirty="0"/>
              <a:t> </a:t>
            </a:r>
            <a:r>
              <a:rPr lang="es-ES" sz="1600" kern="0" dirty="0"/>
              <a:t>(Estrategia reactiva):</a:t>
            </a:r>
            <a:r>
              <a:rPr lang="es-ES" sz="1600" kern="0" dirty="0">
                <a:solidFill>
                  <a:schemeClr val="tx1"/>
                </a:solidFill>
              </a:rPr>
              <a:t> Se comienza con un producto o una SPL pequeña y se expande de forma incremental agregando nuevas características según las necesidades.</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Basado en un modelo incremental (como el </a:t>
            </a:r>
            <a:r>
              <a:rPr lang="es-ES" sz="1600" i="1" kern="0" dirty="0">
                <a:solidFill>
                  <a:schemeClr val="tx1"/>
                </a:solidFill>
              </a:rPr>
              <a:t>modelo en espiral </a:t>
            </a:r>
            <a:r>
              <a:rPr lang="es-ES" sz="1600" kern="0" dirty="0">
                <a:solidFill>
                  <a:schemeClr val="tx1"/>
                </a:solidFill>
                <a:hlinkClick r:id="rId2"/>
              </a:rPr>
              <a:t>[Boehm 1998]</a:t>
            </a:r>
            <a:r>
              <a:rPr lang="es-ES" sz="1600" kern="0" dirty="0">
                <a:solidFill>
                  <a:schemeClr val="tx1"/>
                </a:solidFill>
              </a:rPr>
              <a:t>).</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Permite mantener una evolución estructurada y es compatible con metodologías ágiles.</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Puede requerir cambios costosos en la SPL cuando se agregan características no planificadas.</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b="1" dirty="0"/>
              <a:t>EJERCICIO</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endParaRPr lang="es-ES" dirty="0"/>
          </a:p>
        </p:txBody>
      </p:sp>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0" y="1474788"/>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Extraer y listar la mayor cantidad posible de características, funcionalidades y conceptos de un dominio elegido.</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Asignarles pesos en base a su importancia y representar el dominio como una nube de palabras usando la herramienta </a:t>
            </a:r>
            <a:r>
              <a:rPr lang="es-ES" altLang="es-ES" sz="2400" i="1" dirty="0">
                <a:solidFill>
                  <a:schemeClr val="tx1"/>
                </a:solidFill>
                <a:latin typeface="Arial" panose="020B0604020202020204" pitchFamily="34" charset="0"/>
              </a:rPr>
              <a:t>WordArt</a:t>
            </a:r>
            <a:r>
              <a:rPr lang="es-ES" altLang="es-ES" sz="2400" dirty="0">
                <a:solidFill>
                  <a:schemeClr val="tx1"/>
                </a:solidFill>
                <a:latin typeface="Arial" panose="020B0604020202020204" pitchFamily="34" charset="0"/>
              </a:rPr>
              <a:t> (</a:t>
            </a:r>
            <a:r>
              <a:rPr lang="es-ES" altLang="es-ES" sz="2400" dirty="0">
                <a:solidFill>
                  <a:schemeClr val="tx1"/>
                </a:solidFill>
                <a:latin typeface="Arial" panose="020B0604020202020204" pitchFamily="34" charset="0"/>
                <a:hlinkClick r:id="rId2"/>
              </a:rPr>
              <a:t>https://wordart.com/</a:t>
            </a:r>
            <a:r>
              <a:rPr lang="es-ES" altLang="es-ES" sz="2400" dirty="0">
                <a:solidFill>
                  <a:schemeClr val="tx1"/>
                </a:solidFill>
                <a:latin typeface="Arial" panose="020B0604020202020204" pitchFamily="34" charset="0"/>
              </a:rPr>
              <a:t>).</a:t>
            </a:r>
          </a:p>
        </p:txBody>
      </p:sp>
    </p:spTree>
    <p:extLst>
      <p:ext uri="{BB962C8B-B14F-4D97-AF65-F5344CB8AC3E}">
        <p14:creationId xmlns:p14="http://schemas.microsoft.com/office/powerpoint/2010/main" val="1342597149"/>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Marcador de contenido 6">
            <a:extLst>
              <a:ext uri="{FF2B5EF4-FFF2-40B4-BE49-F238E27FC236}">
                <a16:creationId xmlns:a16="http://schemas.microsoft.com/office/drawing/2014/main" id="{6505C684-76A1-4936-BB23-FA28135EEE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02175" y="1685925"/>
            <a:ext cx="4117975" cy="4119563"/>
          </a:xfrm>
        </p:spPr>
      </p:pic>
      <p:sp>
        <p:nvSpPr>
          <p:cNvPr id="3" name="Título 2">
            <a:extLst>
              <a:ext uri="{FF2B5EF4-FFF2-40B4-BE49-F238E27FC236}">
                <a16:creationId xmlns:a16="http://schemas.microsoft.com/office/drawing/2014/main" id="{1DC8145C-CFD6-40DF-851B-652DBA692830}"/>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7172" name="CuadroTexto 7">
            <a:extLst>
              <a:ext uri="{FF2B5EF4-FFF2-40B4-BE49-F238E27FC236}">
                <a16:creationId xmlns:a16="http://schemas.microsoft.com/office/drawing/2014/main" id="{8A371A05-541C-4630-B4AA-F71D93B9B6B0}"/>
              </a:ext>
            </a:extLst>
          </p:cNvPr>
          <p:cNvSpPr txBox="1">
            <a:spLocks noChangeArrowheads="1"/>
          </p:cNvSpPr>
          <p:nvPr/>
        </p:nvSpPr>
        <p:spPr bwMode="auto">
          <a:xfrm>
            <a:off x="0" y="1557338"/>
            <a:ext cx="4572000" cy="5354637"/>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b="1" i="1" dirty="0" err="1">
                <a:solidFill>
                  <a:srgbClr val="0000FF"/>
                </a:solidFill>
                <a:latin typeface="+mn-lt"/>
              </a:rPr>
              <a:t>Handcrafting</a:t>
            </a:r>
            <a:r>
              <a:rPr lang="es-ES" altLang="es-ES" dirty="0">
                <a:solidFill>
                  <a:srgbClr val="0000FF"/>
                </a:solidFill>
                <a:latin typeface="+mn-lt"/>
              </a:rPr>
              <a:t> (Artesanía): </a:t>
            </a:r>
            <a:r>
              <a:rPr lang="es-ES" altLang="es-ES" dirty="0">
                <a:latin typeface="+mn-lt"/>
              </a:rPr>
              <a:t>Producción individualizada, adaptada a las necesidades específicas del cliente, pero lenta y costosa.</a:t>
            </a:r>
          </a:p>
          <a:p>
            <a:pPr algn="just">
              <a:defRPr/>
            </a:pPr>
            <a:endParaRPr lang="es-ES" altLang="es-ES" dirty="0">
              <a:latin typeface="+mn-lt"/>
            </a:endParaRPr>
          </a:p>
          <a:p>
            <a:pPr algn="just">
              <a:defRPr/>
            </a:pPr>
            <a:r>
              <a:rPr lang="es-ES" altLang="es-ES" b="1" i="1" dirty="0" err="1">
                <a:solidFill>
                  <a:srgbClr val="0000FF"/>
                </a:solidFill>
                <a:latin typeface="+mn-lt"/>
              </a:rPr>
              <a:t>Mass</a:t>
            </a:r>
            <a:r>
              <a:rPr lang="es-ES" altLang="es-ES" b="1" i="1" dirty="0">
                <a:solidFill>
                  <a:srgbClr val="0000FF"/>
                </a:solidFill>
                <a:latin typeface="+mn-lt"/>
              </a:rPr>
              <a:t> </a:t>
            </a:r>
            <a:r>
              <a:rPr lang="es-ES" altLang="es-ES" b="1" i="1" dirty="0" err="1">
                <a:solidFill>
                  <a:srgbClr val="0000FF"/>
                </a:solidFill>
                <a:latin typeface="+mn-lt"/>
              </a:rPr>
              <a:t>production</a:t>
            </a:r>
            <a:r>
              <a:rPr lang="es-ES" altLang="es-ES" b="1" dirty="0">
                <a:solidFill>
                  <a:srgbClr val="0000FF"/>
                </a:solidFill>
                <a:latin typeface="+mn-lt"/>
              </a:rPr>
              <a:t> </a:t>
            </a:r>
            <a:r>
              <a:rPr lang="es-ES" altLang="es-ES" dirty="0">
                <a:solidFill>
                  <a:srgbClr val="0000FF"/>
                </a:solidFill>
                <a:latin typeface="+mn-lt"/>
              </a:rPr>
              <a:t>(Producción en masa): </a:t>
            </a:r>
            <a:r>
              <a:rPr lang="es-ES" altLang="es-ES" dirty="0">
                <a:latin typeface="+mn-lt"/>
              </a:rPr>
              <a:t>Uso de líneas de ensamblaje con piezas estandarizadas, lo que reduce costos y mejora la calidad, pero sacrifica la personalización. </a:t>
            </a:r>
            <a:r>
              <a:rPr lang="es-ES" altLang="es-ES" i="1" dirty="0">
                <a:solidFill>
                  <a:srgbClr val="0000FF"/>
                </a:solidFill>
                <a:latin typeface="+mn-lt"/>
              </a:rPr>
              <a:t>S</a:t>
            </a:r>
            <a:r>
              <a:rPr lang="es-ES" i="1" dirty="0">
                <a:solidFill>
                  <a:srgbClr val="0000FF"/>
                </a:solidFill>
                <a:latin typeface="+mn-lt"/>
              </a:rPr>
              <a:t>tandard / off-</a:t>
            </a:r>
            <a:r>
              <a:rPr lang="es-ES" i="1" dirty="0" err="1">
                <a:solidFill>
                  <a:srgbClr val="0000FF"/>
                </a:solidFill>
                <a:latin typeface="+mn-lt"/>
              </a:rPr>
              <a:t>the</a:t>
            </a:r>
            <a:r>
              <a:rPr lang="es-ES" i="1" dirty="0">
                <a:solidFill>
                  <a:srgbClr val="0000FF"/>
                </a:solidFill>
                <a:latin typeface="+mn-lt"/>
              </a:rPr>
              <a:t>-</a:t>
            </a:r>
            <a:r>
              <a:rPr lang="es-ES" i="1" dirty="0" err="1">
                <a:solidFill>
                  <a:srgbClr val="0000FF"/>
                </a:solidFill>
                <a:latin typeface="+mn-lt"/>
              </a:rPr>
              <a:t>shelf</a:t>
            </a:r>
            <a:r>
              <a:rPr lang="es-ES" i="1" dirty="0">
                <a:solidFill>
                  <a:srgbClr val="0000FF"/>
                </a:solidFill>
                <a:latin typeface="+mn-lt"/>
              </a:rPr>
              <a:t> software, </a:t>
            </a:r>
            <a:r>
              <a:rPr lang="es-ES" i="1" dirty="0" err="1">
                <a:solidFill>
                  <a:srgbClr val="0000FF"/>
                </a:solidFill>
                <a:latin typeface="+mn-lt"/>
              </a:rPr>
              <a:t>one-size-fits-all</a:t>
            </a:r>
            <a:r>
              <a:rPr lang="es-ES" dirty="0">
                <a:latin typeface="+mn-lt"/>
              </a:rPr>
              <a:t> </a:t>
            </a:r>
            <a:r>
              <a:rPr lang="es-ES" dirty="0" err="1">
                <a:latin typeface="+mn-lt"/>
              </a:rPr>
              <a:t>solution</a:t>
            </a:r>
            <a:r>
              <a:rPr lang="es-ES" dirty="0">
                <a:latin typeface="+mn-lt"/>
              </a:rPr>
              <a:t> (</a:t>
            </a:r>
            <a:r>
              <a:rPr lang="es-ES" dirty="0" err="1">
                <a:latin typeface="+mn-lt"/>
              </a:rPr>
              <a:t>e.g</a:t>
            </a:r>
            <a:r>
              <a:rPr lang="es-ES" dirty="0">
                <a:latin typeface="+mn-lt"/>
              </a:rPr>
              <a:t>., Microsoft </a:t>
            </a:r>
            <a:r>
              <a:rPr lang="es-ES" dirty="0" err="1">
                <a:latin typeface="+mn-lt"/>
              </a:rPr>
              <a:t>Window</a:t>
            </a:r>
            <a:r>
              <a:rPr lang="es-ES" dirty="0">
                <a:latin typeface="+mn-lt"/>
              </a:rPr>
              <a:t>, Microsoft Word, SAP SE,…).</a:t>
            </a:r>
            <a:endParaRPr lang="es-ES" altLang="es-ES" dirty="0">
              <a:latin typeface="+mn-lt"/>
            </a:endParaRPr>
          </a:p>
          <a:p>
            <a:pPr algn="just">
              <a:defRPr/>
            </a:pPr>
            <a:endParaRPr lang="es-ES" altLang="es-ES" dirty="0">
              <a:latin typeface="+mn-lt"/>
            </a:endParaRPr>
          </a:p>
          <a:p>
            <a:pPr algn="just">
              <a:defRPr/>
            </a:pPr>
            <a:r>
              <a:rPr lang="es-ES" altLang="es-ES" b="1" i="1" dirty="0" err="1">
                <a:solidFill>
                  <a:srgbClr val="0000FF"/>
                </a:solidFill>
                <a:latin typeface="+mn-lt"/>
              </a:rPr>
              <a:t>Mass</a:t>
            </a:r>
            <a:r>
              <a:rPr lang="es-ES" altLang="es-ES" b="1" i="1" dirty="0">
                <a:solidFill>
                  <a:srgbClr val="0000FF"/>
                </a:solidFill>
                <a:latin typeface="+mn-lt"/>
              </a:rPr>
              <a:t> </a:t>
            </a:r>
            <a:r>
              <a:rPr lang="es-ES" altLang="es-ES" b="1" i="1" dirty="0" err="1">
                <a:solidFill>
                  <a:srgbClr val="0000FF"/>
                </a:solidFill>
                <a:latin typeface="+mn-lt"/>
              </a:rPr>
              <a:t>customization</a:t>
            </a:r>
            <a:r>
              <a:rPr lang="es-ES" altLang="es-ES" b="1" i="1" dirty="0">
                <a:solidFill>
                  <a:srgbClr val="0000FF"/>
                </a:solidFill>
                <a:latin typeface="+mn-lt"/>
              </a:rPr>
              <a:t> </a:t>
            </a:r>
            <a:r>
              <a:rPr lang="es-ES" altLang="es-ES" dirty="0">
                <a:solidFill>
                  <a:srgbClr val="0000FF"/>
                </a:solidFill>
                <a:latin typeface="+mn-lt"/>
              </a:rPr>
              <a:t>(Personalización masiva): </a:t>
            </a:r>
            <a:r>
              <a:rPr lang="es-ES" altLang="es-ES" dirty="0">
                <a:latin typeface="+mn-lt"/>
              </a:rPr>
              <a:t>Combinación de estandarización y flexibilidad, utilizando configuradores para permitir a los clientes personalizar productos mientras se mantienen los beneficios de la producción en masa.</a:t>
            </a:r>
          </a:p>
          <a:p>
            <a:pPr algn="just">
              <a:defRPr/>
            </a:pPr>
            <a:endParaRPr lang="es-ES" altLang="es-ES" dirty="0">
              <a:latin typeface="+mn-lt"/>
            </a:endParaRPr>
          </a:p>
        </p:txBody>
      </p:sp>
      <p:sp>
        <p:nvSpPr>
          <p:cNvPr id="7173" name="CuadroTexto 8">
            <a:extLst>
              <a:ext uri="{FF2B5EF4-FFF2-40B4-BE49-F238E27FC236}">
                <a16:creationId xmlns:a16="http://schemas.microsoft.com/office/drawing/2014/main" id="{B2A59F1B-63D7-407B-9BC4-3AEDFC8AACF0}"/>
              </a:ext>
            </a:extLst>
          </p:cNvPr>
          <p:cNvSpPr txBox="1">
            <a:spLocks noChangeArrowheads="1"/>
          </p:cNvSpPr>
          <p:nvPr/>
        </p:nvSpPr>
        <p:spPr bwMode="auto">
          <a:xfrm>
            <a:off x="0" y="981075"/>
            <a:ext cx="9144000" cy="3683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s-ES" altLang="es-ES" b="1" dirty="0" err="1">
                <a:solidFill>
                  <a:srgbClr val="0000FF"/>
                </a:solidFill>
                <a:latin typeface="+mn-lt"/>
              </a:rPr>
              <a:t>Handcrafting</a:t>
            </a:r>
            <a:r>
              <a:rPr lang="es-ES" altLang="es-ES" b="1" dirty="0">
                <a:solidFill>
                  <a:srgbClr val="0000FF"/>
                </a:solidFill>
                <a:latin typeface="+mn-lt"/>
              </a:rPr>
              <a:t>		</a:t>
            </a:r>
            <a:r>
              <a:rPr lang="es-ES" altLang="es-ES" b="1" dirty="0" err="1">
                <a:solidFill>
                  <a:srgbClr val="0000FF"/>
                </a:solidFill>
                <a:latin typeface="+mn-lt"/>
              </a:rPr>
              <a:t>Mass</a:t>
            </a:r>
            <a:r>
              <a:rPr lang="es-ES" altLang="es-ES" b="1" dirty="0">
                <a:solidFill>
                  <a:srgbClr val="0000FF"/>
                </a:solidFill>
                <a:latin typeface="+mn-lt"/>
              </a:rPr>
              <a:t> </a:t>
            </a:r>
            <a:r>
              <a:rPr lang="es-ES" altLang="es-ES" b="1" dirty="0" err="1">
                <a:solidFill>
                  <a:srgbClr val="0000FF"/>
                </a:solidFill>
                <a:latin typeface="+mn-lt"/>
              </a:rPr>
              <a:t>production</a:t>
            </a:r>
            <a:r>
              <a:rPr lang="es-ES" altLang="es-ES" b="1" dirty="0">
                <a:solidFill>
                  <a:srgbClr val="0000FF"/>
                </a:solidFill>
                <a:latin typeface="+mn-lt"/>
              </a:rPr>
              <a:t>		</a:t>
            </a:r>
            <a:r>
              <a:rPr lang="es-ES" altLang="es-ES" b="1" dirty="0" err="1">
                <a:solidFill>
                  <a:srgbClr val="0000FF"/>
                </a:solidFill>
                <a:latin typeface="+mn-lt"/>
              </a:rPr>
              <a:t>Mass</a:t>
            </a:r>
            <a:r>
              <a:rPr lang="es-ES" altLang="es-ES" b="1" dirty="0">
                <a:solidFill>
                  <a:srgbClr val="0000FF"/>
                </a:solidFill>
                <a:latin typeface="+mn-lt"/>
              </a:rPr>
              <a:t> </a:t>
            </a:r>
            <a:r>
              <a:rPr lang="es-ES" altLang="es-ES" b="1" dirty="0" err="1">
                <a:solidFill>
                  <a:srgbClr val="0000FF"/>
                </a:solidFill>
                <a:latin typeface="+mn-lt"/>
              </a:rPr>
              <a:t>customization</a:t>
            </a:r>
            <a:endParaRPr lang="es-ES" altLang="es-ES" b="1" dirty="0">
              <a:latin typeface="+mn-lt"/>
            </a:endParaRPr>
          </a:p>
        </p:txBody>
      </p:sp>
      <p:cxnSp>
        <p:nvCxnSpPr>
          <p:cNvPr id="8" name="Conector recto de flecha 7">
            <a:extLst>
              <a:ext uri="{FF2B5EF4-FFF2-40B4-BE49-F238E27FC236}">
                <a16:creationId xmlns:a16="http://schemas.microsoft.com/office/drawing/2014/main" id="{F2471FEA-969C-4725-A574-7A81780E4AC3}"/>
              </a:ext>
            </a:extLst>
          </p:cNvPr>
          <p:cNvCxnSpPr>
            <a:cxnSpLocks/>
          </p:cNvCxnSpPr>
          <p:nvPr/>
        </p:nvCxnSpPr>
        <p:spPr>
          <a:xfrm>
            <a:off x="5311775" y="1190625"/>
            <a:ext cx="10080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4A450DD-0B5D-4794-940D-4C470E715B9E}"/>
              </a:ext>
            </a:extLst>
          </p:cNvPr>
          <p:cNvCxnSpPr>
            <a:cxnSpLocks/>
          </p:cNvCxnSpPr>
          <p:nvPr/>
        </p:nvCxnSpPr>
        <p:spPr>
          <a:xfrm>
            <a:off x="2339975" y="1190625"/>
            <a:ext cx="1109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AF4492B-9C1E-41A2-8002-C6C4553F2855}"/>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7172" name="CuadroTexto 7">
            <a:extLst>
              <a:ext uri="{FF2B5EF4-FFF2-40B4-BE49-F238E27FC236}">
                <a16:creationId xmlns:a16="http://schemas.microsoft.com/office/drawing/2014/main" id="{20022F01-4182-4AF9-BCB3-9D55344E364B}"/>
              </a:ext>
            </a:extLst>
          </p:cNvPr>
          <p:cNvSpPr txBox="1">
            <a:spLocks noChangeArrowheads="1"/>
          </p:cNvSpPr>
          <p:nvPr/>
        </p:nvSpPr>
        <p:spPr bwMode="auto">
          <a:xfrm>
            <a:off x="0" y="2386013"/>
            <a:ext cx="4140200" cy="230822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dirty="0">
                <a:latin typeface="+mn-lt"/>
              </a:rPr>
              <a:t>En lugar de ofrecer un único producto estandarizado, los fabricantes buscan diversificar para atender segmentos específicos del mercado, incluyendo nichos. Esto se logra combinando partes reutilizables de diferentes formas y ofreciendo alternativas específicas para algunas partes​.</a:t>
            </a:r>
          </a:p>
        </p:txBody>
      </p:sp>
      <p:pic>
        <p:nvPicPr>
          <p:cNvPr id="10244" name="Marcador de contenido 4">
            <a:extLst>
              <a:ext uri="{FF2B5EF4-FFF2-40B4-BE49-F238E27FC236}">
                <a16:creationId xmlns:a16="http://schemas.microsoft.com/office/drawing/2014/main" id="{845F425C-55D3-42AB-89EB-03D48DA75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40213" y="1930400"/>
            <a:ext cx="4422775" cy="4422775"/>
          </a:xfrm>
        </p:spPr>
      </p:pic>
      <p:sp>
        <p:nvSpPr>
          <p:cNvPr id="11" name="CuadroTexto 10">
            <a:extLst>
              <a:ext uri="{FF2B5EF4-FFF2-40B4-BE49-F238E27FC236}">
                <a16:creationId xmlns:a16="http://schemas.microsoft.com/office/drawing/2014/main" id="{26F1B094-8FE7-4431-A90F-D57D15D2DE2C}"/>
              </a:ext>
            </a:extLst>
          </p:cNvPr>
          <p:cNvSpPr txBox="1"/>
          <p:nvPr/>
        </p:nvSpPr>
        <p:spPr>
          <a:xfrm>
            <a:off x="0" y="908050"/>
            <a:ext cx="9144000" cy="1201738"/>
          </a:xfrm>
          <a:prstGeom prst="rect">
            <a:avLst/>
          </a:prstGeom>
          <a:noFill/>
        </p:spPr>
        <p:txBody>
          <a:bodyPr>
            <a:spAutoFit/>
          </a:bodyPr>
          <a:lstStyle/>
          <a:p>
            <a:pPr algn="just">
              <a:defRPr/>
            </a:pPr>
            <a:r>
              <a:rPr lang="es-ES" altLang="es-ES" b="1" i="1" dirty="0">
                <a:solidFill>
                  <a:srgbClr val="0000FF"/>
                </a:solidFill>
                <a:latin typeface="+mn-lt"/>
              </a:rPr>
              <a:t>Product line </a:t>
            </a:r>
            <a:r>
              <a:rPr lang="es-ES" altLang="es-ES" dirty="0">
                <a:solidFill>
                  <a:srgbClr val="0000FF"/>
                </a:solidFill>
                <a:latin typeface="+mn-lt"/>
              </a:rPr>
              <a:t>(Línea de producto): </a:t>
            </a:r>
            <a:r>
              <a:rPr lang="es-ES" altLang="es-ES" dirty="0">
                <a:latin typeface="+mn-lt"/>
              </a:rPr>
              <a:t>Una línea de producto es un conjunto de productos en el portafolio de un fabricante que comparten similitudes sustanciales y que, idealmente, son creados a partir de un conjunto de partes reutilizables. </a:t>
            </a:r>
          </a:p>
          <a:p>
            <a:pPr algn="just">
              <a:defRPr/>
            </a:pPr>
            <a:endParaRPr lang="es-ES" altLang="es-ES" dirty="0">
              <a:latin typeface="+mn-lt"/>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Marcador de contenido 1">
            <a:extLst>
              <a:ext uri="{FF2B5EF4-FFF2-40B4-BE49-F238E27FC236}">
                <a16:creationId xmlns:a16="http://schemas.microsoft.com/office/drawing/2014/main" id="{A94BA1FA-205C-486A-936C-073B26614396}"/>
              </a:ext>
            </a:extLst>
          </p:cNvPr>
          <p:cNvSpPr>
            <a:spLocks noGrp="1" noChangeArrowheads="1"/>
          </p:cNvSpPr>
          <p:nvPr>
            <p:ph idx="1"/>
          </p:nvPr>
        </p:nvSpPr>
        <p:spPr/>
        <p:txBody>
          <a:bodyPr/>
          <a:lstStyle/>
          <a:p>
            <a:pPr marL="0" indent="0">
              <a:buFontTx/>
              <a:buNone/>
            </a:pPr>
            <a:r>
              <a:rPr lang="es-ES" altLang="es-ES" b="1"/>
              <a:t>Ejemplo de línea de producto:</a:t>
            </a:r>
          </a:p>
          <a:p>
            <a:pPr marL="0" indent="0">
              <a:buFontTx/>
              <a:buNone/>
            </a:pPr>
            <a:r>
              <a:rPr lang="es-ES" altLang="es-ES" sz="2400"/>
              <a:t>Configurador de coches de BMW (</a:t>
            </a:r>
            <a:r>
              <a:rPr lang="es-ES" altLang="es-ES" sz="2400">
                <a:hlinkClick r:id="rId2"/>
              </a:rPr>
              <a:t>https://www.bmw.es/es/configurador.html</a:t>
            </a:r>
            <a:r>
              <a:rPr lang="es-ES" altLang="es-ES" sz="2400"/>
              <a:t>)</a:t>
            </a:r>
          </a:p>
          <a:p>
            <a:pPr marL="0" indent="0">
              <a:buFontTx/>
              <a:buNone/>
            </a:pPr>
            <a:endParaRPr lang="es-ES" altLang="es-ES"/>
          </a:p>
        </p:txBody>
      </p:sp>
      <p:sp>
        <p:nvSpPr>
          <p:cNvPr id="3" name="Título 2">
            <a:extLst>
              <a:ext uri="{FF2B5EF4-FFF2-40B4-BE49-F238E27FC236}">
                <a16:creationId xmlns:a16="http://schemas.microsoft.com/office/drawing/2014/main" id="{30C30B96-BEB5-42FD-8864-3AE5E8EED48D}"/>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1268" name="Imagen 4">
            <a:extLst>
              <a:ext uri="{FF2B5EF4-FFF2-40B4-BE49-F238E27FC236}">
                <a16:creationId xmlns:a16="http://schemas.microsoft.com/office/drawing/2014/main" id="{492E0BD2-00E2-4800-AF2C-249A528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0013"/>
            <a:ext cx="91440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Marcador de contenido 1">
            <a:extLst>
              <a:ext uri="{FF2B5EF4-FFF2-40B4-BE49-F238E27FC236}">
                <a16:creationId xmlns:a16="http://schemas.microsoft.com/office/drawing/2014/main" id="{E7DBE742-0FA6-44D6-971F-458C26C7F054}"/>
              </a:ext>
            </a:extLst>
          </p:cNvPr>
          <p:cNvSpPr>
            <a:spLocks noGrp="1" noChangeArrowheads="1"/>
          </p:cNvSpPr>
          <p:nvPr>
            <p:ph idx="1"/>
          </p:nvPr>
        </p:nvSpPr>
        <p:spPr/>
        <p:txBody>
          <a:bodyPr/>
          <a:lstStyle/>
          <a:p>
            <a:pPr marL="0" indent="0">
              <a:buFontTx/>
              <a:buNone/>
            </a:pPr>
            <a:r>
              <a:rPr lang="es-ES" altLang="es-ES" b="1"/>
              <a:t>Ejemplos de línea de producto:</a:t>
            </a:r>
          </a:p>
          <a:p>
            <a:pPr marL="0" indent="0">
              <a:buFontTx/>
              <a:buNone/>
            </a:pPr>
            <a:r>
              <a:rPr lang="es-ES" altLang="es-ES" sz="2000"/>
              <a:t>Configurador de ensaladas de un restaurante</a:t>
            </a:r>
            <a:br>
              <a:rPr lang="es-ES" altLang="es-ES" sz="2000"/>
            </a:br>
            <a:r>
              <a:rPr lang="es-ES" altLang="es-ES" sz="2000"/>
              <a:t>(</a:t>
            </a:r>
            <a:r>
              <a:rPr lang="es-ES" altLang="es-ES" sz="2000">
                <a:hlinkClick r:id="rId2"/>
              </a:rPr>
              <a:t>https://www.instagram.com/galernapedregalejo/</a:t>
            </a:r>
            <a:r>
              <a:rPr lang="es-ES" altLang="es-ES" sz="2000"/>
              <a:t>)</a:t>
            </a:r>
          </a:p>
          <a:p>
            <a:pPr marL="0" indent="0">
              <a:buFontTx/>
              <a:buNone/>
            </a:pPr>
            <a:endParaRPr lang="es-ES" altLang="es-ES" sz="2000"/>
          </a:p>
          <a:p>
            <a:pPr marL="0" indent="0">
              <a:buFontTx/>
              <a:buNone/>
            </a:pPr>
            <a:endParaRPr lang="es-ES" altLang="es-ES" sz="2000"/>
          </a:p>
          <a:p>
            <a:pPr marL="0" indent="0">
              <a:buFontTx/>
              <a:buNone/>
            </a:pPr>
            <a:r>
              <a:rPr lang="es-ES" altLang="es-ES" sz="2000"/>
              <a:t>Configurador de hamburguesas de un restaurante</a:t>
            </a:r>
            <a:br>
              <a:rPr lang="es-ES" altLang="es-ES" sz="2000"/>
            </a:br>
            <a:r>
              <a:rPr lang="es-ES" altLang="es-ES" sz="2000"/>
              <a:t>(</a:t>
            </a:r>
            <a:r>
              <a:rPr lang="es-ES" altLang="es-ES" sz="2000">
                <a:hlinkClick r:id="rId3"/>
              </a:rPr>
              <a:t>https://www.fiveguys.com/</a:t>
            </a:r>
            <a:r>
              <a:rPr lang="es-ES" altLang="es-ES" sz="2000"/>
              <a:t>)</a:t>
            </a:r>
          </a:p>
          <a:p>
            <a:pPr marL="0" indent="0">
              <a:buFontTx/>
              <a:buNone/>
            </a:pPr>
            <a:endParaRPr lang="es-ES" altLang="es-ES" sz="2000"/>
          </a:p>
          <a:p>
            <a:pPr marL="0" indent="0">
              <a:buFontTx/>
              <a:buNone/>
            </a:pPr>
            <a:endParaRPr lang="es-ES" altLang="es-ES"/>
          </a:p>
          <a:p>
            <a:pPr marL="0" indent="0">
              <a:buFontTx/>
              <a:buNone/>
            </a:pPr>
            <a:endParaRPr lang="es-ES" altLang="es-ES"/>
          </a:p>
        </p:txBody>
      </p:sp>
      <p:sp>
        <p:nvSpPr>
          <p:cNvPr id="3" name="Título 2">
            <a:extLst>
              <a:ext uri="{FF2B5EF4-FFF2-40B4-BE49-F238E27FC236}">
                <a16:creationId xmlns:a16="http://schemas.microsoft.com/office/drawing/2014/main" id="{7FF5CB42-F0BE-4177-BE78-3C638BB780E6}"/>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2292" name="Imagen 5">
            <a:extLst>
              <a:ext uri="{FF2B5EF4-FFF2-40B4-BE49-F238E27FC236}">
                <a16:creationId xmlns:a16="http://schemas.microsoft.com/office/drawing/2014/main" id="{DBE3FDD1-280A-4BA7-98F9-63526D342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949325"/>
            <a:ext cx="2555875"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1432E3AF-6DD4-4A35-8186-7520BD848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4619625"/>
            <a:ext cx="53054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echa: hacia abajo 7">
            <a:extLst>
              <a:ext uri="{FF2B5EF4-FFF2-40B4-BE49-F238E27FC236}">
                <a16:creationId xmlns:a16="http://schemas.microsoft.com/office/drawing/2014/main" id="{10A5C489-1038-408A-9172-ED02183B6B88}"/>
              </a:ext>
            </a:extLst>
          </p:cNvPr>
          <p:cNvSpPr/>
          <p:nvPr/>
        </p:nvSpPr>
        <p:spPr>
          <a:xfrm>
            <a:off x="2670175" y="3627438"/>
            <a:ext cx="317500" cy="809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Flecha: doblada hacia arriba 8">
            <a:extLst>
              <a:ext uri="{FF2B5EF4-FFF2-40B4-BE49-F238E27FC236}">
                <a16:creationId xmlns:a16="http://schemas.microsoft.com/office/drawing/2014/main" id="{32D6B30B-8784-4340-93E0-3179375524CE}"/>
              </a:ext>
            </a:extLst>
          </p:cNvPr>
          <p:cNvSpPr/>
          <p:nvPr/>
        </p:nvSpPr>
        <p:spPr>
          <a:xfrm rot="5400000">
            <a:off x="4762501" y="2097087"/>
            <a:ext cx="508000" cy="7270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63B726-02FE-410B-8BB4-953DDEDFFFCF}"/>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11" name="CuadroTexto 10">
            <a:extLst>
              <a:ext uri="{FF2B5EF4-FFF2-40B4-BE49-F238E27FC236}">
                <a16:creationId xmlns:a16="http://schemas.microsoft.com/office/drawing/2014/main" id="{D5E26335-503A-4BD2-AA76-285C6163445C}"/>
              </a:ext>
            </a:extLst>
          </p:cNvPr>
          <p:cNvSpPr txBox="1"/>
          <p:nvPr/>
        </p:nvSpPr>
        <p:spPr>
          <a:xfrm>
            <a:off x="0" y="908050"/>
            <a:ext cx="9144000" cy="1631950"/>
          </a:xfrm>
          <a:prstGeom prst="rect">
            <a:avLst/>
          </a:prstGeom>
          <a:noFill/>
        </p:spPr>
        <p:txBody>
          <a:bodyPr>
            <a:spAutoFit/>
          </a:bodyPr>
          <a:lstStyle/>
          <a:p>
            <a:pPr algn="just">
              <a:defRPr/>
            </a:pPr>
            <a:r>
              <a:rPr lang="es-ES" altLang="es-ES" sz="2000" b="1" i="1" dirty="0">
                <a:solidFill>
                  <a:srgbClr val="0000FF"/>
                </a:solidFill>
                <a:latin typeface="+mn-lt"/>
              </a:rPr>
              <a:t>Software Product line </a:t>
            </a:r>
            <a:r>
              <a:rPr lang="es-ES" altLang="es-ES" sz="2000" dirty="0">
                <a:solidFill>
                  <a:srgbClr val="0000FF"/>
                </a:solidFill>
                <a:latin typeface="+mn-lt"/>
              </a:rPr>
              <a:t>(Línea de producto software): </a:t>
            </a:r>
            <a:r>
              <a:rPr lang="es-ES" altLang="es-ES" sz="2000" dirty="0">
                <a:latin typeface="+mn-lt"/>
              </a:rPr>
              <a:t>Una línea de producto de software es un enfoque de desarrollo que permite construir soluciones individuales basadas en un portafolio de componentes reutilizables. Este enfoque combina los beneficios de la producción en masa y la personalización masiva, atendiendo tanto a dominios completos como a segmentos específicos del mercado.</a:t>
            </a:r>
          </a:p>
        </p:txBody>
      </p:sp>
      <p:sp>
        <p:nvSpPr>
          <p:cNvPr id="8" name="Marcador de contenido 1">
            <a:extLst>
              <a:ext uri="{FF2B5EF4-FFF2-40B4-BE49-F238E27FC236}">
                <a16:creationId xmlns:a16="http://schemas.microsoft.com/office/drawing/2014/main" id="{24571ABD-83BA-440E-8E28-58D8D34F8816}"/>
              </a:ext>
            </a:extLst>
          </p:cNvPr>
          <p:cNvSpPr>
            <a:spLocks noGrp="1"/>
          </p:cNvSpPr>
          <p:nvPr>
            <p:ph idx="1"/>
          </p:nvPr>
        </p:nvSpPr>
        <p:spPr>
          <a:xfrm>
            <a:off x="0" y="2740025"/>
            <a:ext cx="5580063" cy="3281363"/>
          </a:xfrm>
        </p:spPr>
        <p:txBody>
          <a:bodyPr/>
          <a:lstStyle/>
          <a:p>
            <a:pPr marL="0" indent="0" algn="just">
              <a:buFontTx/>
              <a:buNone/>
              <a:defRPr/>
            </a:pPr>
            <a:r>
              <a:rPr lang="es-ES" altLang="es-ES" sz="2000" b="1" dirty="0"/>
              <a:t>Características clave:</a:t>
            </a:r>
          </a:p>
          <a:p>
            <a:pPr algn="just">
              <a:defRPr/>
            </a:pPr>
            <a:r>
              <a:rPr lang="es-ES" altLang="es-ES" sz="2000" dirty="0"/>
              <a:t>Reutilización: </a:t>
            </a:r>
            <a:r>
              <a:rPr lang="es-ES" altLang="es-ES" sz="2000" dirty="0">
                <a:solidFill>
                  <a:schemeClr val="tx1"/>
                </a:solidFill>
              </a:rPr>
              <a:t>El software no se desarrolla desde cero, sino a partir de partes reutilizables.</a:t>
            </a:r>
          </a:p>
          <a:p>
            <a:pPr algn="just">
              <a:defRPr/>
            </a:pPr>
            <a:r>
              <a:rPr lang="es-ES" altLang="es-ES" sz="2000" dirty="0"/>
              <a:t>Personalización: </a:t>
            </a:r>
            <a:r>
              <a:rPr lang="es-ES" altLang="es-ES" sz="2000" dirty="0">
                <a:solidFill>
                  <a:schemeClr val="tx1"/>
                </a:solidFill>
              </a:rPr>
              <a:t>Los clientes pueden elegir entre múltiples opciones de configuración para adaptar el software a sus necesidades específicas.</a:t>
            </a:r>
          </a:p>
          <a:p>
            <a:pPr algn="just">
              <a:defRPr/>
            </a:pPr>
            <a:r>
              <a:rPr lang="es-ES" altLang="es-ES" sz="2000" dirty="0"/>
              <a:t>Flexibilidad: </a:t>
            </a:r>
            <a:r>
              <a:rPr lang="es-ES" altLang="es-ES" sz="2000" dirty="0">
                <a:solidFill>
                  <a:schemeClr val="tx1"/>
                </a:solidFill>
              </a:rPr>
              <a:t>Responde a requisitos de funcionalidad, plataformas objetivo y propiedades no funcionales (rendimiento, consumo energético, etc.).</a:t>
            </a:r>
          </a:p>
          <a:p>
            <a:pPr algn="just">
              <a:defRPr/>
            </a:pPr>
            <a:endParaRPr lang="es-ES" sz="2000" dirty="0"/>
          </a:p>
        </p:txBody>
      </p:sp>
      <p:pic>
        <p:nvPicPr>
          <p:cNvPr id="13317" name="Picture 8">
            <a:extLst>
              <a:ext uri="{FF2B5EF4-FFF2-40B4-BE49-F238E27FC236}">
                <a16:creationId xmlns:a16="http://schemas.microsoft.com/office/drawing/2014/main" id="{A4A50C73-0C1D-4691-AA46-F57A9E94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138"/>
          <a:stretch>
            <a:fillRect/>
          </a:stretch>
        </p:blipFill>
        <p:spPr bwMode="auto">
          <a:xfrm>
            <a:off x="5724525" y="2924175"/>
            <a:ext cx="3173413"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28355F8-8294-42ED-B684-8F0DB959C6C2}"/>
              </a:ext>
            </a:extLst>
          </p:cNvPr>
          <p:cNvSpPr>
            <a:spLocks noGrp="1"/>
          </p:cNvSpPr>
          <p:nvPr>
            <p:ph idx="1"/>
          </p:nvPr>
        </p:nvSpPr>
        <p:spPr/>
        <p:txBody>
          <a:bodyPr/>
          <a:lstStyle/>
          <a:p>
            <a:pPr marL="0" indent="0">
              <a:buFontTx/>
              <a:buNone/>
              <a:defRPr/>
            </a:pPr>
            <a:r>
              <a:rPr lang="es-ES" b="1" dirty="0"/>
              <a:t>Ejemplos de línea de producto software:</a:t>
            </a:r>
          </a:p>
          <a:p>
            <a:pPr marL="0" indent="0">
              <a:buFontTx/>
              <a:buNone/>
              <a:defRPr/>
            </a:pPr>
            <a:r>
              <a:rPr lang="es-ES" dirty="0"/>
              <a:t>Herramienta de configuración del </a:t>
            </a:r>
            <a:r>
              <a:rPr lang="es-ES" dirty="0" err="1"/>
              <a:t>kernel</a:t>
            </a:r>
            <a:r>
              <a:rPr lang="es-ES" dirty="0"/>
              <a:t> de Linux</a:t>
            </a:r>
            <a:br>
              <a:rPr lang="es-ES" dirty="0"/>
            </a:br>
            <a:r>
              <a:rPr lang="es-ES" dirty="0"/>
              <a:t>(</a:t>
            </a:r>
            <a:r>
              <a:rPr lang="es-ES" dirty="0">
                <a:hlinkClick r:id="rId2"/>
              </a:rPr>
              <a:t>https://www.kernel.org/</a:t>
            </a:r>
            <a:r>
              <a:rPr lang="es-ES" dirty="0"/>
              <a:t>)</a:t>
            </a:r>
          </a:p>
          <a:p>
            <a:pPr>
              <a:defRPr/>
            </a:pPr>
            <a:endParaRPr lang="es-ES" dirty="0"/>
          </a:p>
        </p:txBody>
      </p:sp>
      <p:sp>
        <p:nvSpPr>
          <p:cNvPr id="3" name="Título 2">
            <a:extLst>
              <a:ext uri="{FF2B5EF4-FFF2-40B4-BE49-F238E27FC236}">
                <a16:creationId xmlns:a16="http://schemas.microsoft.com/office/drawing/2014/main" id="{0DB98A95-0952-4C74-9561-C8F675EC0737}"/>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4340" name="Picture 2" descr="compile Linux kernel from source xconfig">
            <a:extLst>
              <a:ext uri="{FF2B5EF4-FFF2-40B4-BE49-F238E27FC236}">
                <a16:creationId xmlns:a16="http://schemas.microsoft.com/office/drawing/2014/main" id="{7B006399-91E4-4518-9323-262B2CB98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460625"/>
            <a:ext cx="581025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E114F0F-DDA1-4C7C-A5AD-92C554FE0117}"/>
              </a:ext>
            </a:extLst>
          </p:cNvPr>
          <p:cNvSpPr>
            <a:spLocks noGrp="1"/>
          </p:cNvSpPr>
          <p:nvPr>
            <p:ph idx="1"/>
          </p:nvPr>
        </p:nvSpPr>
        <p:spPr/>
        <p:txBody>
          <a:bodyPr/>
          <a:lstStyle/>
          <a:p>
            <a:pPr marL="0" indent="0" algn="ctr">
              <a:buFontTx/>
              <a:buNone/>
              <a:defRPr/>
            </a:pPr>
            <a:r>
              <a:rPr lang="es-ES" sz="2800" b="1" dirty="0"/>
              <a:t>Ventajas de las </a:t>
            </a:r>
            <a:r>
              <a:rPr lang="es-ES" sz="2800" b="1" dirty="0" err="1"/>
              <a:t>SPLs</a:t>
            </a:r>
            <a:endParaRPr lang="es-ES" sz="2800" dirty="0"/>
          </a:p>
          <a:p>
            <a:pPr algn="just">
              <a:defRPr/>
            </a:pPr>
            <a:r>
              <a:rPr lang="es-ES" sz="1800" dirty="0"/>
              <a:t>Productos a medida (</a:t>
            </a:r>
            <a:r>
              <a:rPr lang="es-ES" sz="1800" dirty="0" err="1"/>
              <a:t>tailor-made</a:t>
            </a:r>
            <a:r>
              <a:rPr lang="es-ES" sz="1800" dirty="0"/>
              <a:t>): </a:t>
            </a:r>
            <a:r>
              <a:rPr lang="es-ES" sz="1800" dirty="0">
                <a:solidFill>
                  <a:schemeClr val="tx1"/>
                </a:solidFill>
              </a:rPr>
              <a:t>Las </a:t>
            </a:r>
            <a:r>
              <a:rPr lang="es-ES" sz="1800" dirty="0" err="1">
                <a:solidFill>
                  <a:schemeClr val="tx1"/>
                </a:solidFill>
              </a:rPr>
              <a:t>SPLs</a:t>
            </a:r>
            <a:r>
              <a:rPr lang="es-ES" sz="1800" dirty="0">
                <a:solidFill>
                  <a:schemeClr val="tx1"/>
                </a:solidFill>
              </a:rPr>
              <a:t> permiten crear productos personalizados que se ajustan a las necesidades específicas de los clientes.</a:t>
            </a:r>
          </a:p>
          <a:p>
            <a:pPr marL="0" indent="0" algn="just">
              <a:buFontTx/>
              <a:buNone/>
              <a:defRPr/>
            </a:pPr>
            <a:endParaRPr lang="es-ES" sz="1800" dirty="0">
              <a:solidFill>
                <a:schemeClr val="tx1"/>
              </a:solidFill>
            </a:endParaRPr>
          </a:p>
          <a:p>
            <a:pPr algn="just">
              <a:defRPr/>
            </a:pPr>
            <a:r>
              <a:rPr lang="es-ES" sz="1800" dirty="0"/>
              <a:t>Eficiencia en el desarrollo: </a:t>
            </a:r>
            <a:r>
              <a:rPr lang="es-ES" sz="1800" dirty="0">
                <a:solidFill>
                  <a:schemeClr val="tx1"/>
                </a:solidFill>
              </a:rPr>
              <a:t>Al reutilizar componentes y evitar el desarrollo desde cero, se reduce significativamente el tiempo y el esfuerzo necesarios para crear nuevos productos.</a:t>
            </a:r>
          </a:p>
          <a:p>
            <a:pPr marL="0" indent="0" algn="just">
              <a:buFontTx/>
              <a:buNone/>
              <a:defRPr/>
            </a:pPr>
            <a:endParaRPr lang="es-ES" sz="1800" dirty="0">
              <a:solidFill>
                <a:schemeClr val="tx1"/>
              </a:solidFill>
            </a:endParaRPr>
          </a:p>
          <a:p>
            <a:pPr algn="just">
              <a:defRPr/>
            </a:pPr>
            <a:r>
              <a:rPr lang="es-ES" sz="1800" dirty="0"/>
              <a:t>Mejor gestión de la variabilidad: </a:t>
            </a:r>
            <a:r>
              <a:rPr lang="es-ES" sz="1800" dirty="0">
                <a:solidFill>
                  <a:schemeClr val="tx1"/>
                </a:solidFill>
              </a:rPr>
              <a:t>Las </a:t>
            </a:r>
            <a:r>
              <a:rPr lang="es-ES" sz="1800" dirty="0" err="1">
                <a:solidFill>
                  <a:schemeClr val="tx1"/>
                </a:solidFill>
              </a:rPr>
              <a:t>SPLs</a:t>
            </a:r>
            <a:r>
              <a:rPr lang="es-ES" sz="1800" dirty="0">
                <a:solidFill>
                  <a:schemeClr val="tx1"/>
                </a:solidFill>
              </a:rPr>
              <a:t> permiten gestionar eficazmente las diferencias y similitudes entre productos, optimizando recursos y garantizando calidad.</a:t>
            </a:r>
          </a:p>
          <a:p>
            <a:pPr marL="0" indent="0" algn="just">
              <a:buFontTx/>
              <a:buNone/>
              <a:defRPr/>
            </a:pPr>
            <a:endParaRPr lang="es-ES" sz="1800" dirty="0">
              <a:solidFill>
                <a:schemeClr val="tx1"/>
              </a:solidFill>
            </a:endParaRPr>
          </a:p>
          <a:p>
            <a:pPr algn="just">
              <a:defRPr/>
            </a:pPr>
            <a:r>
              <a:rPr lang="es-ES" sz="1800" dirty="0"/>
              <a:t>Escalabilidad: </a:t>
            </a:r>
            <a:r>
              <a:rPr lang="es-ES" sz="1800" dirty="0">
                <a:solidFill>
                  <a:schemeClr val="tx1"/>
                </a:solidFill>
              </a:rPr>
              <a:t>Las </a:t>
            </a:r>
            <a:r>
              <a:rPr lang="es-ES" sz="1800" dirty="0" err="1">
                <a:solidFill>
                  <a:schemeClr val="tx1"/>
                </a:solidFill>
              </a:rPr>
              <a:t>SPLs</a:t>
            </a:r>
            <a:r>
              <a:rPr lang="es-ES" sz="1800" dirty="0">
                <a:solidFill>
                  <a:schemeClr val="tx1"/>
                </a:solidFill>
              </a:rPr>
              <a:t> facilitan el desarrollo simultáneo de múltiples productos, adaptándose tanto a mercados masivos como a nichos específicos.</a:t>
            </a:r>
          </a:p>
          <a:p>
            <a:pPr marL="0" indent="0" algn="just">
              <a:buFontTx/>
              <a:buNone/>
              <a:defRPr/>
            </a:pPr>
            <a:endParaRPr lang="es-ES" sz="1800" dirty="0">
              <a:solidFill>
                <a:schemeClr val="tx1"/>
              </a:solidFill>
            </a:endParaRPr>
          </a:p>
          <a:p>
            <a:pPr algn="just">
              <a:defRPr/>
            </a:pPr>
            <a:r>
              <a:rPr lang="es-ES" sz="1800" dirty="0"/>
              <a:t>Calidad y consistencia: </a:t>
            </a:r>
            <a:r>
              <a:rPr lang="es-ES" sz="1800" dirty="0">
                <a:solidFill>
                  <a:schemeClr val="tx1"/>
                </a:solidFill>
              </a:rPr>
              <a:t>Al usar componentes reutilizables y bien probados, se mejora la calidad general de los productos y se asegura su consistencia</a:t>
            </a:r>
          </a:p>
          <a:p>
            <a:pPr marL="0" indent="0" algn="just">
              <a:buFontTx/>
              <a:buNone/>
              <a:defRPr/>
            </a:pPr>
            <a:endParaRPr lang="es-ES" sz="1800" dirty="0">
              <a:solidFill>
                <a:schemeClr val="tx1"/>
              </a:solidFill>
            </a:endParaRPr>
          </a:p>
          <a:p>
            <a:pPr algn="just">
              <a:defRPr/>
            </a:pPr>
            <a:r>
              <a:rPr lang="es-ES" sz="1800" dirty="0"/>
              <a:t>Reducción de costos: </a:t>
            </a:r>
            <a:r>
              <a:rPr lang="es-ES" sz="1800" dirty="0">
                <a:solidFill>
                  <a:schemeClr val="tx1"/>
                </a:solidFill>
              </a:rPr>
              <a:t>La estandarización y reutilización de componentes disminuyen los costos de desarrollo, mantenimiento y pruebas.</a:t>
            </a:r>
          </a:p>
        </p:txBody>
      </p:sp>
      <p:sp>
        <p:nvSpPr>
          <p:cNvPr id="3" name="Título 2">
            <a:extLst>
              <a:ext uri="{FF2B5EF4-FFF2-40B4-BE49-F238E27FC236}">
                <a16:creationId xmlns:a16="http://schemas.microsoft.com/office/drawing/2014/main" id="{5ABB0FE8-A691-4710-AAA7-85BD8D5E4687}"/>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Tree>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Diapositiva 1&quot;/&gt;&lt;property id=&quot;20307&quot; value=&quot;256&quot;/&gt;&lt;/object&gt;&lt;object type=&quot;3&quot; unique_id=&quot;10004&quot;&gt;&lt;property id=&quot;20148&quot; value=&quot;5&quot;/&gt;&lt;property id=&quot;20300&quot; value=&quot;Diapositiva 2&quot;/&gt;&lt;property id=&quot;20307&quot; value=&quot;257&quot;/&gt;&lt;/object&gt;&lt;/object&gt;&lt;object type=&quot;8&quot; unique_id=&quot;10008&quot;&gt;&lt;/object&gt;&lt;/object&gt;&lt;/database&gt;"/>
  <p:tag name="SECTOMILLISECCONVERTED" val="1"/>
</p:tagLst>
</file>

<file path=ppt/theme/theme1.xml><?xml version="1.0" encoding="utf-8"?>
<a:theme xmlns:a="http://schemas.openxmlformats.org/drawingml/2006/main" name="2_Diseño predeterminado">
  <a:themeElements>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iseño predeterminado">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iseño predeterminad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18393</TotalTime>
  <Words>2773</Words>
  <Application>Microsoft Office PowerPoint</Application>
  <PresentationFormat>Presentación en pantalla (4:3)</PresentationFormat>
  <Paragraphs>196</Paragraphs>
  <Slides>27</Slides>
  <Notes>1</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Arial</vt:lpstr>
      <vt:lpstr>Arial Black</vt:lpstr>
      <vt:lpstr>Courier New</vt:lpstr>
      <vt:lpstr>Google Sans</vt:lpstr>
      <vt:lpstr>Source Sans Pro</vt:lpstr>
      <vt:lpstr>Times New Roman</vt:lpstr>
      <vt:lpstr>Wingdings</vt:lpstr>
      <vt:lpstr>2_Diseño predeterminado</vt:lpstr>
      <vt:lpstr>Parte I Líneas de Producto Software (SPLs)</vt:lpstr>
      <vt:lpstr>1.1 Introducción a las  Líneas de Producto Software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1.2 Proceso de Ingeniería de Líneas de Producto Software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vector>
  </TitlesOfParts>
  <Company>USJ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nombre</dc:creator>
  <cp:lastModifiedBy>José Miguel Horcas Aguilera</cp:lastModifiedBy>
  <cp:revision>376</cp:revision>
  <dcterms:created xsi:type="dcterms:W3CDTF">2006-09-18T20:04:27Z</dcterms:created>
  <dcterms:modified xsi:type="dcterms:W3CDTF">2025-03-17T14:51:01Z</dcterms:modified>
</cp:coreProperties>
</file>